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sldIdLst>
    <p:sldId id="276" r:id="rId2"/>
    <p:sldId id="277" r:id="rId3"/>
    <p:sldId id="278" r:id="rId4"/>
    <p:sldId id="288" r:id="rId5"/>
    <p:sldId id="279" r:id="rId6"/>
    <p:sldId id="280" r:id="rId7"/>
    <p:sldId id="281" r:id="rId8"/>
    <p:sldId id="282" r:id="rId9"/>
    <p:sldId id="286" r:id="rId10"/>
    <p:sldId id="283" r:id="rId11"/>
    <p:sldId id="284" r:id="rId12"/>
    <p:sldId id="287" r:id="rId13"/>
    <p:sldId id="285" r:id="rId14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 bwMode="auto">
          <a:xfrm>
            <a:off x="179388" y="1182688"/>
            <a:ext cx="8786812" cy="52768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</p:pic>
      <p:pic>
        <p:nvPicPr>
          <p:cNvPr id="5" name="Picture 7" descr="DirectionalButtons-RightOnl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1613" y="533400"/>
            <a:ext cx="7524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929CA0-B747-45BE-89E3-62BE712090E8}" type="datetime1">
              <a:rPr lang="fr-FR"/>
              <a:pPr/>
              <a:t>14/12/2010</a:t>
            </a:fld>
            <a:endParaRPr lang="fr-F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BB560-7965-4917-B290-9B8DA09C2CF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 bwMode="auto">
          <a:xfrm>
            <a:off x="182563" y="1179513"/>
            <a:ext cx="5133975" cy="527526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2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</p:pic>
      <p:pic>
        <p:nvPicPr>
          <p:cNvPr id="6" name="Image 11" descr="imag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93663" y="188913"/>
            <a:ext cx="151765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fr-CA" noProof="0" smtClean="0"/>
              <a:t>Cliquez sur l'icône pour ajouter une image</a:t>
            </a:r>
            <a:endParaRPr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0042D71E-DACC-4061-BDE6-5BD84C015473}" type="datetime1">
              <a:rPr lang="fr-FR"/>
              <a:pPr/>
              <a:t>14/12/2010</a:t>
            </a:fld>
            <a:endParaRPr lang="fr-F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563" y="3281363"/>
            <a:ext cx="8788400" cy="317500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6" name="Image 11" descr="imag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93663" y="188913"/>
            <a:ext cx="151765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fr-CA" noProof="0" smtClean="0"/>
              <a:t>Cliquez sur l'icône pour ajouter une image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EAC42CB6-74D2-40F4-891F-409EC4747360}" type="datetime1">
              <a:rPr lang="fr-FR"/>
              <a:pPr/>
              <a:t>14/12/2010</a:t>
            </a:fld>
            <a:endParaRPr lang="fr-F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 bwMode="auto">
          <a:xfrm>
            <a:off x="3835400" y="1179513"/>
            <a:ext cx="5133975" cy="527526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2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</p:pic>
      <p:pic>
        <p:nvPicPr>
          <p:cNvPr id="9" name="Image 11" descr="imag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93663" y="188913"/>
            <a:ext cx="151765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fr-CA" noProof="0" smtClean="0"/>
              <a:t>Cliquez sur l'icône pour ajouter une image</a:t>
            </a:r>
            <a:endParaRPr noProof="0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fr-CA" noProof="0" smtClean="0"/>
              <a:t>Cliquez sur l'icône pour ajouter une image</a:t>
            </a:r>
            <a:endParaRPr noProof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fr-CA" noProof="0" smtClean="0"/>
              <a:t>Cliquez sur l'icône pour ajouter une image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fld id="{95B32F14-7EFF-4F3A-BF47-D07C0988441E}" type="datetime1">
              <a:rPr lang="fr-FR"/>
              <a:pPr/>
              <a:t>14/12/2010</a:t>
            </a:fld>
            <a:endParaRPr lang="fr-F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E2EDC419-F26E-4717-8DB6-F527545D1AB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wireframeOverlay-Conten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E0FF4-D278-49D0-BE6D-D14D832FD1B0}" type="datetime1">
              <a:rPr lang="fr-FR"/>
              <a:pPr/>
              <a:t>14/12/2010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74D59-99C9-4C61-8F0C-6DD9E556548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wireframeOverlay-VerticalTC.png"/>
          <p:cNvPicPr>
            <a:picLocks noChangeAspect="1"/>
          </p:cNvPicPr>
          <p:nvPr/>
        </p:nvPicPr>
        <p:blipFill>
          <a:blip r:embed="rId2"/>
          <a:srcRect t="-93649"/>
          <a:stretch>
            <a:fillRect/>
          </a:stretch>
        </p:blipFill>
        <p:spPr bwMode="auto">
          <a:xfrm>
            <a:off x="7445375" y="1177925"/>
            <a:ext cx="1524000" cy="52752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65DE9-BC9A-4065-BEC7-55AF635FE8FC}" type="datetime1">
              <a:rPr lang="fr-FR"/>
              <a:pPr/>
              <a:t>14/12/2010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21F02-F290-4B6F-90AA-D78BFD7FA74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erme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563" y="1179513"/>
            <a:ext cx="8788400" cy="527685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3" name="Picture 5" descr="DirectionalButtons-LeftOnlyOnl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37488" y="538163"/>
            <a:ext cx="7524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12" descr="imag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93663" y="188913"/>
            <a:ext cx="151765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55082C-6740-4366-A122-658DE5C3A692}" type="datetime1">
              <a:rPr lang="fr-FR"/>
              <a:pPr/>
              <a:t>14/12/2010</a:t>
            </a:fld>
            <a:endParaRPr lang="fr-FR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E7E86-0AB5-4F8C-8E24-434F6ED7BC0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wireframeOverlay-Conten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</p:pic>
      <p:pic>
        <p:nvPicPr>
          <p:cNvPr id="5" name="Image 11" descr="imag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93663" y="188913"/>
            <a:ext cx="151765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889D32-933C-4878-9DF6-ECB8289D24D5}" type="datetime1">
              <a:rPr lang="fr-FR"/>
              <a:pPr/>
              <a:t>14/12/2010</a:t>
            </a:fld>
            <a:endParaRPr lang="fr-F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193BA-95D4-4482-869D-DE912669389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 bwMode="auto">
          <a:xfrm>
            <a:off x="177800" y="1179513"/>
            <a:ext cx="8788400" cy="52768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2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</p:pic>
      <p:pic>
        <p:nvPicPr>
          <p:cNvPr id="5" name="Image 11" descr="imag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93663" y="188913"/>
            <a:ext cx="151765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6F258-D562-44FE-8862-5965A6CC5ABC}" type="datetime1">
              <a:rPr lang="fr-FR"/>
              <a:pPr/>
              <a:t>14/12/2010</a:t>
            </a:fld>
            <a:endParaRPr lang="fr-F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BBFC0-CCA4-4C56-9CB2-4746C40CE6F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 bwMode="auto">
          <a:xfrm>
            <a:off x="182563" y="1179513"/>
            <a:ext cx="8785225" cy="52768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</p:pic>
      <p:pic>
        <p:nvPicPr>
          <p:cNvPr id="5" name="Image 11" descr="imag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93663" y="188913"/>
            <a:ext cx="151765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/>
          <a:lstStyle>
            <a:lvl1pPr algn="r">
              <a:defRPr sz="4800" b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5E90B-E8BE-4D3D-BF72-214FF60D862F}" type="datetime1">
              <a:rPr lang="fr-FR"/>
              <a:pPr/>
              <a:t>14/12/2010</a:t>
            </a:fld>
            <a:endParaRPr lang="fr-F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900E1-D891-43CF-9904-1ABFF3FF4FF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wireframeOverlay-Conten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</p:pic>
      <p:pic>
        <p:nvPicPr>
          <p:cNvPr id="6" name="Image 11" descr="imag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93663" y="188913"/>
            <a:ext cx="151765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082694-FF09-4DFD-846D-F20E4A13ECCB}" type="datetime1">
              <a:rPr lang="fr-FR"/>
              <a:pPr/>
              <a:t>14/12/2010</a:t>
            </a:fld>
            <a:endParaRPr lang="fr-F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B5B73-DB2D-4553-B643-D54EF3DE527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wireframeOverlay-Conten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</p:pic>
      <p:pic>
        <p:nvPicPr>
          <p:cNvPr id="8" name="Image 11" descr="imag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93663" y="188913"/>
            <a:ext cx="151765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64C884-92C9-4389-8B4E-9BF37606ECC7}" type="datetime1">
              <a:rPr lang="fr-FR"/>
              <a:pPr/>
              <a:t>14/12/2010</a:t>
            </a:fld>
            <a:endParaRPr lang="fr-FR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97A57-0981-46FD-BCDB-3A8D9CA13B3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wireframeOverlay-Conten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</p:pic>
      <p:pic>
        <p:nvPicPr>
          <p:cNvPr id="4" name="Image 11" descr="imag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93663" y="188913"/>
            <a:ext cx="151765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83303B-6E4B-4768-81A1-6A765981CA5E}" type="datetime1">
              <a:rPr lang="fr-FR"/>
              <a:pPr/>
              <a:t>14/12/2010</a:t>
            </a:fld>
            <a:endParaRPr lang="fr-F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5CA78-2FAB-4C86-B55D-6E797548008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0"/>
          <a:stretch>
            <a:fillRect/>
          </a:stretch>
        </p:blipFill>
        <p:spPr bwMode="auto">
          <a:xfrm>
            <a:off x="182563" y="1179513"/>
            <a:ext cx="4229100" cy="52736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2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</p:pic>
      <p:pic>
        <p:nvPicPr>
          <p:cNvPr id="6" name="Image 11" descr="imag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93663" y="188913"/>
            <a:ext cx="151765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rtlCol="0">
            <a:normAutofit/>
          </a:bodyPr>
          <a:lstStyle>
            <a:lvl1pPr marL="0" indent="0"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F5D1FA-3C64-4622-A39D-E7DB2930334C}" type="datetime1">
              <a:rPr lang="fr-FR"/>
              <a:pPr/>
              <a:t>14/12/2010</a:t>
            </a:fld>
            <a:endParaRPr lang="fr-F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DFD0B-C14A-4ADD-A52F-2F259CB6EC6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wireframeOverlay-Conten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79513"/>
            <a:ext cx="8786812" cy="14414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2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</p:pic>
      <p:pic>
        <p:nvPicPr>
          <p:cNvPr id="6" name="Image 11" descr="imag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93663" y="188913"/>
            <a:ext cx="151765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rtlCol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CA" noProof="0" smtClean="0"/>
              <a:t>Cliquez sur l'icône pour ajouter une image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445AEC-E96F-4FEB-A199-6C230924AC14}" type="datetime1">
              <a:rPr lang="fr-FR"/>
              <a:pPr/>
              <a:t>14/12/2010</a:t>
            </a:fld>
            <a:endParaRPr lang="fr-F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5B9AB-3DE1-4037-8DFF-F6EEB2A1793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15925" y="1457325"/>
            <a:ext cx="8308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et modifiez le titre</a:t>
            </a:r>
            <a:endParaRPr lang="fr-FR" smtClean="0"/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5925" y="2770188"/>
            <a:ext cx="8308975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013" y="6454775"/>
            <a:ext cx="2398712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404040"/>
                </a:solidFill>
                <a:latin typeface="Calibri" charset="0"/>
              </a:defRPr>
            </a:lvl1pPr>
          </a:lstStyle>
          <a:p>
            <a:fld id="{6DC8AA1A-FC8E-4D1C-8D62-6A45899A0BCF}" type="datetime1">
              <a:rPr lang="fr-FR"/>
              <a:pPr/>
              <a:t>14/12/2010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350" y="6454775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charset="0"/>
              </a:defRPr>
            </a:lvl1pPr>
          </a:lstStyle>
          <a:p>
            <a:fld id="{C8AB1A4E-6D32-49E2-B78D-118D906E13A5}" type="slidenum">
              <a:rPr lang="fr-FR"/>
              <a:pPr/>
              <a:t>‹N°›</a:t>
            </a:fld>
            <a:endParaRPr lang="fr-FR"/>
          </a:p>
        </p:txBody>
      </p:sp>
      <p:pic>
        <p:nvPicPr>
          <p:cNvPr id="14343" name="Picture 9" descr="DirectionalButtons-Full.png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826375" y="525463"/>
            <a:ext cx="7524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Image 8" descr="image.png"/>
          <p:cNvPicPr>
            <a:picLocks noChangeAspect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-93663" y="188913"/>
            <a:ext cx="151765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rgbClr val="7F7F7F"/>
        </a:buClr>
        <a:buSzPct val="70000"/>
        <a:buFont typeface="Wingdings" charset="2"/>
        <a:buChar char="l"/>
        <a:defRPr sz="2000" kern="1200">
          <a:solidFill>
            <a:srgbClr val="404040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262626"/>
        </a:buClr>
        <a:buSzPct val="70000"/>
        <a:buFont typeface="Wingdings" charset="2"/>
        <a:buChar char="l"/>
        <a:defRPr kern="1200">
          <a:solidFill>
            <a:srgbClr val="404040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rgbClr val="7F7F7F"/>
        </a:buClr>
        <a:buSzPct val="70000"/>
        <a:buFont typeface="Wingdings" charset="2"/>
        <a:buChar char="l"/>
        <a:defRPr kern="1200">
          <a:solidFill>
            <a:srgbClr val="404040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262626"/>
        </a:buClr>
        <a:buSzPct val="70000"/>
        <a:buFont typeface="Wingdings" charset="2"/>
        <a:buChar char="l"/>
        <a:defRPr kern="1200">
          <a:solidFill>
            <a:srgbClr val="404040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rgbClr val="7F7F7F"/>
        </a:buClr>
        <a:buSzPct val="70000"/>
        <a:buFont typeface="Wingdings" charset="2"/>
        <a:buChar char="l"/>
        <a:defRPr kern="1200">
          <a:solidFill>
            <a:srgbClr val="404040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ium.umontreal.ca/" TargetMode="External"/><Relationship Id="rId2" Type="http://schemas.openxmlformats.org/officeDocument/2006/relationships/hyperlink" Target="http://www.umontreal.c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wiki.umontreal.c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</a:t>
            </a:r>
            <a:r>
              <a:rPr lang="fr-CA" dirty="0" err="1" smtClean="0"/>
              <a:t>StudiUM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Un composante de l’environnement numérique d’</a:t>
            </a:r>
            <a:r>
              <a:rPr lang="fr-CA" dirty="0" err="1" smtClean="0"/>
              <a:t>apprentisage</a:t>
            </a:r>
            <a:r>
              <a:rPr lang="fr-CA" dirty="0" smtClean="0"/>
              <a:t>:</a:t>
            </a:r>
          </a:p>
          <a:p>
            <a:r>
              <a:rPr lang="fr-CA" dirty="0" err="1" smtClean="0"/>
              <a:t>Moodle</a:t>
            </a:r>
            <a:r>
              <a:rPr lang="fr-CA" dirty="0" smtClean="0"/>
              <a:t> 2.0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Espace Ma page (Mon </a:t>
            </a:r>
            <a:r>
              <a:rPr lang="fr-CA" dirty="0" err="1" smtClean="0"/>
              <a:t>StudiUM</a:t>
            </a:r>
            <a:r>
              <a:rPr lang="fr-CA" dirty="0" smtClean="0"/>
              <a:t>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Tous les possesseurs d’un compte SIM actif peuvent se connecter à </a:t>
            </a:r>
            <a:r>
              <a:rPr lang="fr-CA" dirty="0" err="1" smtClean="0"/>
              <a:t>StudiUM</a:t>
            </a:r>
            <a:r>
              <a:rPr lang="fr-CA" dirty="0" smtClean="0"/>
              <a:t> et ainsi obtenir un espace </a:t>
            </a:r>
            <a:r>
              <a:rPr lang="fr-CA" b="1" dirty="0" smtClean="0"/>
              <a:t>Ma page</a:t>
            </a:r>
          </a:p>
          <a:p>
            <a:pPr lvl="1"/>
            <a:r>
              <a:rPr lang="fr-CA" dirty="0" smtClean="0"/>
              <a:t>100 Mo de stockage de fichiers personnels</a:t>
            </a:r>
          </a:p>
          <a:p>
            <a:pPr lvl="1"/>
            <a:r>
              <a:rPr lang="fr-CA" dirty="0" smtClean="0"/>
              <a:t>Messagerie avec tous les utilisateurs de </a:t>
            </a:r>
            <a:r>
              <a:rPr lang="fr-CA" dirty="0" err="1" smtClean="0"/>
              <a:t>StudiUM</a:t>
            </a:r>
            <a:endParaRPr lang="fr-CA" dirty="0" smtClean="0"/>
          </a:p>
          <a:p>
            <a:pPr lvl="1"/>
            <a:r>
              <a:rPr lang="fr-CA" dirty="0" smtClean="0"/>
              <a:t>Publication, lecture de billets publiques dans le blogue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Cours en démonstration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TIC et enseignement supérieur</a:t>
            </a:r>
          </a:p>
          <a:p>
            <a:r>
              <a:rPr lang="fr-CA" dirty="0" smtClean="0"/>
              <a:t>SOL3017 Méthodes de sondage</a:t>
            </a:r>
          </a:p>
          <a:p>
            <a:r>
              <a:rPr lang="fr-CA" dirty="0" smtClean="0"/>
              <a:t>PH-02 Photographie numérique 1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Vos questions?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</a:t>
            </a:r>
            <a:r>
              <a:rPr lang="fr-CA" dirty="0" err="1" smtClean="0"/>
              <a:t>StudiUM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Merci de votre participation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StudiUM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Portée de la période Alpha</a:t>
            </a:r>
          </a:p>
          <a:p>
            <a:r>
              <a:rPr lang="fr-CA" dirty="0" smtClean="0"/>
              <a:t>Méthode de consignation des évènements</a:t>
            </a:r>
          </a:p>
          <a:p>
            <a:r>
              <a:rPr lang="fr-CA" dirty="0" smtClean="0"/>
              <a:t>Méthodes d’accès à </a:t>
            </a:r>
            <a:r>
              <a:rPr lang="fr-CA" dirty="0" err="1" smtClean="0"/>
              <a:t>StudiUM</a:t>
            </a:r>
            <a:endParaRPr lang="fr-CA" dirty="0" smtClean="0"/>
          </a:p>
          <a:p>
            <a:r>
              <a:rPr lang="fr-CA" dirty="0" smtClean="0"/>
              <a:t>Navigation hors-connexion</a:t>
            </a:r>
          </a:p>
          <a:p>
            <a:r>
              <a:rPr lang="fr-CA" dirty="0" smtClean="0"/>
              <a:t>Aide en ligne</a:t>
            </a:r>
          </a:p>
          <a:p>
            <a:r>
              <a:rPr lang="fr-CA" dirty="0" smtClean="0"/>
              <a:t>Espace Ma page (Mon </a:t>
            </a:r>
            <a:r>
              <a:rPr lang="fr-CA" dirty="0" err="1" smtClean="0"/>
              <a:t>StudiUM</a:t>
            </a:r>
            <a:r>
              <a:rPr lang="fr-CA" dirty="0" smtClean="0"/>
              <a:t>)</a:t>
            </a:r>
          </a:p>
          <a:p>
            <a:r>
              <a:rPr lang="fr-CA" dirty="0" smtClean="0"/>
              <a:t>Cours en démonstration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Portée de la période Alpha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De janvier 2011 à mai 2011</a:t>
            </a:r>
          </a:p>
          <a:p>
            <a:r>
              <a:rPr lang="fr-CA" dirty="0" smtClean="0"/>
              <a:t>Tous les cours des trimestres H2011 et E2011 sont créés mais tous ne sont pas activés</a:t>
            </a:r>
          </a:p>
          <a:p>
            <a:r>
              <a:rPr lang="fr-CA" dirty="0" smtClean="0"/>
              <a:t>Un formulaire en ligne permet de demander l’ajout d’un cours non créé</a:t>
            </a:r>
          </a:p>
          <a:p>
            <a:pPr lvl="1"/>
            <a:r>
              <a:rPr lang="fr-CA" dirty="0" smtClean="0"/>
              <a:t>Il est possible de demander un espace d’exploration</a:t>
            </a:r>
          </a:p>
          <a:p>
            <a:r>
              <a:rPr lang="fr-CA" dirty="0" smtClean="0"/>
              <a:t>Les cours 12 actifs Alpha totalisent ≈500 étudiants</a:t>
            </a:r>
          </a:p>
          <a:p>
            <a:r>
              <a:rPr lang="fr-CA" dirty="0" smtClean="0"/>
              <a:t>Les comptes sont de nature </a:t>
            </a:r>
            <a:r>
              <a:rPr lang="fr-CA" b="1" dirty="0" smtClean="0"/>
              <a:t>SIM</a:t>
            </a:r>
            <a:r>
              <a:rPr lang="fr-CA" dirty="0" smtClean="0"/>
              <a:t> uniquement (pas de comptes locaux)</a:t>
            </a:r>
          </a:p>
          <a:p>
            <a:pPr lvl="1"/>
            <a:r>
              <a:rPr lang="fr-CA" dirty="0" smtClean="0"/>
              <a:t>Comptes réguliers</a:t>
            </a:r>
          </a:p>
          <a:p>
            <a:pPr lvl="1"/>
            <a:r>
              <a:rPr lang="fr-CA" dirty="0" smtClean="0"/>
              <a:t>Comptes invités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Portée de la période Alpha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CA" dirty="0" smtClean="0"/>
              <a:t>Liste des cours </a:t>
            </a:r>
            <a:r>
              <a:rPr lang="fr-CA" dirty="0" err="1" smtClean="0"/>
              <a:t>StudiUM</a:t>
            </a:r>
            <a:r>
              <a:rPr lang="fr-CA" dirty="0" smtClean="0"/>
              <a:t> Alpha</a:t>
            </a:r>
          </a:p>
          <a:p>
            <a:pPr lvl="1"/>
            <a:r>
              <a:rPr lang="fr-CA" dirty="0" smtClean="0"/>
              <a:t>SOL3017 /  Méthodes de sondage</a:t>
            </a:r>
          </a:p>
          <a:p>
            <a:pPr lvl="1"/>
            <a:r>
              <a:rPr lang="fr-CA" dirty="0" smtClean="0"/>
              <a:t>SOL3017-W  /  Méthodes de sondage</a:t>
            </a:r>
          </a:p>
          <a:p>
            <a:pPr lvl="1"/>
            <a:r>
              <a:rPr lang="fr-CA" dirty="0" smtClean="0"/>
              <a:t>SOL6448  /  Méthodes de sondage</a:t>
            </a:r>
          </a:p>
          <a:p>
            <a:pPr lvl="1"/>
            <a:r>
              <a:rPr lang="fr-CA" dirty="0" smtClean="0"/>
              <a:t>SOL6448-W  /  Méthodes de sondage</a:t>
            </a:r>
          </a:p>
          <a:p>
            <a:pPr lvl="1"/>
            <a:r>
              <a:rPr lang="fr-CA" dirty="0" smtClean="0"/>
              <a:t>PPA1114-M / TIC en orthopédagogie</a:t>
            </a:r>
          </a:p>
          <a:p>
            <a:pPr lvl="1"/>
            <a:r>
              <a:rPr lang="fr-CA" dirty="0" smtClean="0"/>
              <a:t>PPA1114-N  / TIC en orthopédagogie</a:t>
            </a:r>
          </a:p>
          <a:p>
            <a:pPr lvl="1"/>
            <a:r>
              <a:rPr lang="fr-CA" dirty="0" smtClean="0"/>
              <a:t>PPA1114-O / TIC en orthopédagogie</a:t>
            </a:r>
          </a:p>
          <a:p>
            <a:pPr lvl="1"/>
            <a:r>
              <a:rPr lang="fr-CA" dirty="0" smtClean="0"/>
              <a:t>PH-02 / Photographie  numérique 1</a:t>
            </a:r>
          </a:p>
          <a:p>
            <a:pPr lvl="1"/>
            <a:r>
              <a:rPr lang="fr-CA" dirty="0" smtClean="0"/>
              <a:t>HST3111 / Systèmes économiques et sociaux à Rome</a:t>
            </a:r>
          </a:p>
          <a:p>
            <a:pPr lvl="1"/>
            <a:r>
              <a:rPr lang="fr-CA" dirty="0" smtClean="0"/>
              <a:t>MIN6642 / Didactique instrumentale II</a:t>
            </a:r>
          </a:p>
          <a:p>
            <a:pPr lvl="1"/>
            <a:r>
              <a:rPr lang="fr-CA" dirty="0" smtClean="0"/>
              <a:t>EDU3002 / Stage </a:t>
            </a:r>
            <a:r>
              <a:rPr lang="fr-CA" smtClean="0"/>
              <a:t>en enseignement</a:t>
            </a:r>
          </a:p>
          <a:p>
            <a:pPr lvl="1"/>
            <a:r>
              <a:rPr lang="fr-CA" smtClean="0"/>
              <a:t>DID3750-E </a:t>
            </a:r>
            <a:r>
              <a:rPr lang="fr-CA" dirty="0" smtClean="0"/>
              <a:t>/ Didactique et médias pour éthique et culture religieuse</a:t>
            </a:r>
          </a:p>
          <a:p>
            <a:pPr lvl="1"/>
            <a:r>
              <a:rPr lang="fr-CA" dirty="0" smtClean="0"/>
              <a:t>PSO2000 / Psychosociologie: champs de recherche</a:t>
            </a:r>
          </a:p>
          <a:p>
            <a:pPr lvl="1"/>
            <a:r>
              <a:rPr lang="fr-CA" dirty="0" smtClean="0"/>
              <a:t>ERT6073 / Ergothérapie avancée auprès de l'enfant</a:t>
            </a:r>
          </a:p>
          <a:p>
            <a:pPr lvl="1"/>
            <a:r>
              <a:rPr lang="fr-CA" dirty="0" smtClean="0"/>
              <a:t>PSY3260 / Théorie psychanalytique : Freud et après</a:t>
            </a:r>
          </a:p>
          <a:p>
            <a:pPr lvl="1"/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Méthode de consignation des évènements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Présentation de </a:t>
            </a:r>
            <a:r>
              <a:rPr lang="fr-CA" dirty="0" smtClean="0"/>
              <a:t>Chantal Joseph et Marisa Prete</a:t>
            </a:r>
          </a:p>
          <a:p>
            <a:pPr lvl="1"/>
            <a:r>
              <a:rPr lang="fr-CA" smtClean="0"/>
              <a:t>Gabarit 210907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Méthode d’accès à </a:t>
            </a:r>
            <a:r>
              <a:rPr lang="fr-CA" dirty="0" err="1" smtClean="0"/>
              <a:t>StudIUM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Par le lien Mon Portail UdeM de la page d’accueil de l’Université de Montréal (</a:t>
            </a:r>
            <a:r>
              <a:rPr lang="fr-CA" dirty="0" smtClean="0">
                <a:hlinkClick r:id="rId2"/>
              </a:rPr>
              <a:t>www.umontreal.ca</a:t>
            </a:r>
            <a:r>
              <a:rPr lang="fr-CA" dirty="0" smtClean="0"/>
              <a:t>)</a:t>
            </a:r>
          </a:p>
          <a:p>
            <a:pPr lvl="1"/>
            <a:r>
              <a:rPr lang="fr-CA" dirty="0" err="1" smtClean="0"/>
              <a:t>Pagelet</a:t>
            </a:r>
            <a:endParaRPr lang="fr-CA" dirty="0" smtClean="0"/>
          </a:p>
          <a:p>
            <a:r>
              <a:rPr lang="fr-CA" dirty="0" smtClean="0"/>
              <a:t>Par la navigation Web vers </a:t>
            </a:r>
            <a:r>
              <a:rPr lang="fr-CA" dirty="0" smtClean="0">
                <a:hlinkClick r:id="rId3"/>
              </a:rPr>
              <a:t>studium.umontreal.ca</a:t>
            </a:r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Navigation hors connexion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Que peut-on faire dans </a:t>
            </a:r>
            <a:r>
              <a:rPr lang="fr-CA" dirty="0" err="1" smtClean="0"/>
              <a:t>StudiUM</a:t>
            </a:r>
            <a:r>
              <a:rPr lang="fr-CA" dirty="0" smtClean="0"/>
              <a:t> sans y être connecté?</a:t>
            </a:r>
          </a:p>
          <a:p>
            <a:endParaRPr lang="fr-CA" dirty="0" smtClean="0"/>
          </a:p>
          <a:p>
            <a:pPr lvl="1"/>
            <a:r>
              <a:rPr lang="fr-CA" dirty="0" smtClean="0"/>
              <a:t>Liste hiérarchique des cours en ligne</a:t>
            </a:r>
          </a:p>
          <a:p>
            <a:pPr lvl="2"/>
            <a:r>
              <a:rPr lang="fr-CA" dirty="0" smtClean="0"/>
              <a:t>Liste des facultés et des écoles, puis</a:t>
            </a:r>
          </a:p>
          <a:p>
            <a:pPr lvl="3"/>
            <a:r>
              <a:rPr lang="fr-CA" dirty="0" smtClean="0"/>
              <a:t>Liste des départements, puis</a:t>
            </a:r>
          </a:p>
          <a:p>
            <a:pPr lvl="4"/>
            <a:r>
              <a:rPr lang="fr-CA" dirty="0" smtClean="0"/>
              <a:t>Liste des cours </a:t>
            </a:r>
            <a:r>
              <a:rPr lang="fr-CA" b="1" dirty="0" smtClean="0"/>
              <a:t>actifs</a:t>
            </a:r>
            <a:r>
              <a:rPr lang="fr-CA" dirty="0" smtClean="0"/>
              <a:t> – un cours inactif n’apparaît pas dans la liste</a:t>
            </a:r>
          </a:p>
          <a:p>
            <a:pPr lvl="4"/>
            <a:endParaRPr lang="fr-CA" dirty="0" smtClean="0"/>
          </a:p>
          <a:p>
            <a:pPr lvl="1"/>
            <a:r>
              <a:rPr lang="fr-CA" dirty="0" smtClean="0"/>
              <a:t>Modification de l’habillage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Aide en ligne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Quelle est l’aide accessible </a:t>
            </a:r>
            <a:r>
              <a:rPr lang="fr-CA" b="1" dirty="0" smtClean="0"/>
              <a:t>hors connexion</a:t>
            </a:r>
            <a:r>
              <a:rPr lang="fr-CA" dirty="0" smtClean="0"/>
              <a:t>?</a:t>
            </a:r>
          </a:p>
          <a:p>
            <a:pPr lvl="1"/>
            <a:r>
              <a:rPr lang="fr-CA" dirty="0" smtClean="0"/>
              <a:t>Wiki public (pour tous les internautes)</a:t>
            </a:r>
          </a:p>
          <a:p>
            <a:pPr lvl="2"/>
            <a:r>
              <a:rPr lang="fr-CA" dirty="0" smtClean="0"/>
              <a:t>Wiki Confluence UdeM  (</a:t>
            </a:r>
            <a:r>
              <a:rPr lang="fr-CA" dirty="0" smtClean="0">
                <a:hlinkClick r:id="rId2" action="ppaction://hlinkfile"/>
              </a:rPr>
              <a:t>wiki.umontreal.ca</a:t>
            </a:r>
            <a:r>
              <a:rPr lang="fr-CA" dirty="0" smtClean="0"/>
              <a:t>) &gt; </a:t>
            </a:r>
            <a:r>
              <a:rPr lang="fr-CA" dirty="0" err="1" smtClean="0"/>
              <a:t>StudiUM</a:t>
            </a:r>
            <a:r>
              <a:rPr lang="fr-CA" dirty="0" smtClean="0"/>
              <a:t> - Docs</a:t>
            </a:r>
          </a:p>
          <a:p>
            <a:pPr lvl="1"/>
            <a:r>
              <a:rPr lang="fr-CA" dirty="0" smtClean="0"/>
              <a:t>On y trouve du soutien pour les étudiant et pour les enseignants</a:t>
            </a:r>
          </a:p>
          <a:p>
            <a:pPr lvl="2"/>
            <a:r>
              <a:rPr lang="fr-CA" dirty="0" smtClean="0"/>
              <a:t>Configuration</a:t>
            </a:r>
          </a:p>
          <a:p>
            <a:pPr lvl="2"/>
            <a:r>
              <a:rPr lang="fr-CA" dirty="0" smtClean="0"/>
              <a:t>Guide de première connexion</a:t>
            </a:r>
          </a:p>
          <a:p>
            <a:pPr lvl="2"/>
            <a:r>
              <a:rPr lang="fr-CA" dirty="0" smtClean="0"/>
              <a:t>Capsules de formation</a:t>
            </a:r>
          </a:p>
          <a:p>
            <a:pPr lvl="2"/>
            <a:r>
              <a:rPr lang="fr-CA" dirty="0" smtClean="0"/>
              <a:t>Guides à télécharger et à imprimer</a:t>
            </a:r>
          </a:p>
          <a:p>
            <a:pPr lvl="2"/>
            <a:r>
              <a:rPr lang="fr-CA" dirty="0" smtClean="0"/>
              <a:t>Foires aux questions (FAQ)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Aide en ligne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Quelle est l’aide accessible une fois </a:t>
            </a:r>
            <a:r>
              <a:rPr lang="fr-CA" b="1" dirty="0" smtClean="0"/>
              <a:t>connecté</a:t>
            </a:r>
            <a:r>
              <a:rPr lang="fr-CA" dirty="0" smtClean="0"/>
              <a:t>?</a:t>
            </a:r>
          </a:p>
          <a:p>
            <a:pPr lvl="1"/>
            <a:r>
              <a:rPr lang="fr-CA" dirty="0" smtClean="0"/>
              <a:t>Bloc Aide</a:t>
            </a:r>
          </a:p>
          <a:p>
            <a:pPr lvl="1"/>
            <a:r>
              <a:rPr lang="fr-CA" dirty="0" smtClean="0"/>
              <a:t>Onglet Aide</a:t>
            </a:r>
          </a:p>
          <a:p>
            <a:pPr lvl="2"/>
            <a:r>
              <a:rPr lang="fr-CA" dirty="0" smtClean="0"/>
              <a:t>Cours </a:t>
            </a:r>
            <a:r>
              <a:rPr lang="fr-CA" b="1" dirty="0" smtClean="0"/>
              <a:t>Utiliser </a:t>
            </a:r>
            <a:r>
              <a:rPr lang="fr-CA" b="1" dirty="0" err="1" smtClean="0"/>
              <a:t>StudiUM</a:t>
            </a:r>
            <a:endParaRPr lang="fr-CA" dirty="0" smtClean="0"/>
          </a:p>
          <a:p>
            <a:pPr lvl="3"/>
            <a:r>
              <a:rPr lang="fr-CA" dirty="0" smtClean="0"/>
              <a:t>Forums (étudiants / enseignants)</a:t>
            </a:r>
          </a:p>
          <a:p>
            <a:pPr lvl="3"/>
            <a:r>
              <a:rPr lang="fr-CA" dirty="0" smtClean="0"/>
              <a:t>Cours exemples</a:t>
            </a:r>
          </a:p>
          <a:p>
            <a:pPr lvl="3"/>
            <a:r>
              <a:rPr lang="fr-CA" dirty="0" smtClean="0"/>
              <a:t>Rapport de bogue</a:t>
            </a:r>
          </a:p>
          <a:p>
            <a:pPr lvl="3"/>
            <a:r>
              <a:rPr lang="fr-CA" dirty="0" smtClean="0"/>
              <a:t>Suggestion d’amélioration</a:t>
            </a:r>
          </a:p>
          <a:p>
            <a:pPr lvl="3"/>
            <a:r>
              <a:rPr lang="fr-CA" dirty="0" smtClean="0"/>
              <a:t>Enquête sur l’appréciation générale</a:t>
            </a:r>
          </a:p>
          <a:p>
            <a:pPr lvl="1"/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sition">
  <a:themeElements>
    <a:clrScheme name="Exposition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sition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Expositio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</TotalTime>
  <Words>472</Words>
  <Application>Microsoft Office PowerPoint</Application>
  <PresentationFormat>Affichage à l'écran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Exposition</vt:lpstr>
      <vt:lpstr>Projet StudiUM</vt:lpstr>
      <vt:lpstr>StudiUM</vt:lpstr>
      <vt:lpstr>Portée de la période Alpha</vt:lpstr>
      <vt:lpstr>Portée de la période Alpha</vt:lpstr>
      <vt:lpstr>Méthode de consignation des évènements</vt:lpstr>
      <vt:lpstr>Méthode d’accès à StudIUM</vt:lpstr>
      <vt:lpstr>Navigation hors connexion</vt:lpstr>
      <vt:lpstr>Aide en ligne</vt:lpstr>
      <vt:lpstr>Aide en ligne</vt:lpstr>
      <vt:lpstr>Espace Ma page (Mon StudiUM)</vt:lpstr>
      <vt:lpstr>Cours en démonstration</vt:lpstr>
      <vt:lpstr>Vos questions?</vt:lpstr>
      <vt:lpstr>Projet StudiUM</vt:lpstr>
    </vt:vector>
  </TitlesOfParts>
  <Company>Université de Montréal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Implantation d’un ENA institutionnel à l’UdeM</dc:title>
  <dc:creator>Florian Meyer</dc:creator>
  <cp:lastModifiedBy>André Laflamme</cp:lastModifiedBy>
  <cp:revision>53</cp:revision>
  <cp:lastPrinted>2010-11-29T13:58:22Z</cp:lastPrinted>
  <dcterms:created xsi:type="dcterms:W3CDTF">2010-11-25T19:09:59Z</dcterms:created>
  <dcterms:modified xsi:type="dcterms:W3CDTF">2010-12-14T19:27:30Z</dcterms:modified>
</cp:coreProperties>
</file>