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eu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>
    <p:present/>
    <p:sldAll/>
    <p:penClr>
      <a:schemeClr val="tx1"/>
    </p:penClr>
  </p:showPr>
  <p:clrMru>
    <a:srgbClr val="000000"/>
    <a:srgbClr val="6699FF"/>
    <a:srgbClr val="9999FF"/>
    <a:srgbClr val="003399"/>
    <a:srgbClr val="336699"/>
    <a:srgbClr val="008080"/>
    <a:srgbClr val="FF0000"/>
    <a:srgbClr val="9604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240" autoAdjust="0"/>
    <p:restoredTop sz="94579" autoAdjust="0"/>
  </p:normalViewPr>
  <p:slideViewPr>
    <p:cSldViewPr>
      <p:cViewPr varScale="1">
        <p:scale>
          <a:sx n="97" d="100"/>
          <a:sy n="97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2DB0EEA1-BDB7-4F35-8F28-8FE3BF75B4B3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589B453B-EC31-4FB4-B2E7-B429BC4E6582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9248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595841"/>
                </a:solidFill>
              </a:defRPr>
            </a:lvl1pPr>
          </a:lstStyle>
          <a:p>
            <a:fld id="{06E031F0-4C22-4FE8-8E6C-265AB6B4FA73}" type="datetime1">
              <a:rPr lang="en-US"/>
              <a:pPr/>
              <a:t>5/29/2008</a:t>
            </a:fld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595841"/>
                </a:solidFill>
              </a:defRPr>
            </a:lvl1pPr>
          </a:lstStyle>
          <a:p>
            <a:r>
              <a:rPr lang="en-US"/>
              <a:t>[Project Name]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8A61E8C-E109-4260-AD0D-3F5B02A6355A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818967-5C65-448A-BA6E-91A017A18045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5867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5867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0631A0-22BB-4DB3-8F7D-8F7468EFA50E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304800" y="1524000"/>
            <a:ext cx="8610600" cy="4572000"/>
          </a:xfrm>
        </p:spPr>
        <p:txBody>
          <a:bodyPr/>
          <a:lstStyle/>
          <a:p>
            <a:r>
              <a:rPr lang="fr-FR" smtClean="0"/>
              <a:t>Cliquez sur l'icône pour ajouter un tableau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EA60064-E641-42BE-BF80-8E2B58C7CBF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04800" y="1524000"/>
            <a:ext cx="42291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2291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19462CF-50A1-476D-9253-FF8A187C8B84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72EF94-2AE8-49B6-B9BD-974CC5B43B40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E2C657-B686-40F4-9887-C50C50C86739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F38437-F4DA-4C2B-B377-E486C84604F0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2E2C0C-BD54-408D-B9BF-08CA4B944EB5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A1EE02-D84E-490E-8121-BD5013FC50CF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F560EE-02EC-4A14-B5F4-28AC75D6119D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23F5DB-641F-4872-A1B4-0F6727345381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C3F35A-1D19-48BB-8527-79A7A69BE6E3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titre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fld id="{9121109F-8E56-4354-80F1-36E108E7CCAC}" type="datetime1">
              <a:rPr lang="en-US" sz="1400">
                <a:solidFill>
                  <a:srgbClr val="595841"/>
                </a:solidFill>
              </a:rPr>
              <a:pPr eaLnBrk="1" hangingPunct="1"/>
              <a:t>5/29/2008</a:t>
            </a:fld>
            <a:endParaRPr lang="en-US" sz="1400">
              <a:solidFill>
                <a:srgbClr val="595841"/>
              </a:solidFill>
            </a:endParaRP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1400">
                <a:solidFill>
                  <a:srgbClr val="595841"/>
                </a:solidFill>
              </a:rPr>
              <a:t>[Project Name]</a:t>
            </a:r>
          </a:p>
        </p:txBody>
      </p:sp>
      <p:sp>
        <p:nvSpPr>
          <p:cNvPr id="993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595841"/>
                </a:solidFill>
              </a:defRPr>
            </a:lvl1pPr>
          </a:lstStyle>
          <a:p>
            <a:fld id="{13C297BF-599A-4126-A0D8-22C4CBC499DA}" type="slidenum">
              <a:rPr lang="en-US"/>
              <a:pPr/>
              <a:t>‹N°›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84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84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84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84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>
          <a:ln/>
        </p:spPr>
        <p:txBody>
          <a:bodyPr/>
          <a:lstStyle/>
          <a:p>
            <a:fld id="{F43F5AC5-1D4F-4ECC-9AD3-499DA0DEBDA5}" type="datetime1">
              <a:rPr lang="en-US"/>
              <a:pPr/>
              <a:t>5/29/2008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ln/>
        </p:spPr>
        <p:txBody>
          <a:bodyPr/>
          <a:lstStyle/>
          <a:p>
            <a:r>
              <a:rPr lang="en-US"/>
              <a:t>[Project Name]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6F282C6-4FAF-4FAF-8E1E-FE5FE28AA987}" type="slidenum">
              <a:rPr lang="en-US"/>
              <a:pPr/>
              <a:t>1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Rapport sur le projet</a:t>
            </a:r>
            <a:br>
              <a:rPr lang="en-US"/>
            </a:br>
            <a:r>
              <a:rPr lang="en-US"/>
              <a:t>[Nom du projet]</a:t>
            </a:r>
          </a:p>
        </p:txBody>
      </p:sp>
      <p:sp>
        <p:nvSpPr>
          <p:cNvPr id="5122" name="Rectangle 1026"/>
          <p:cNvSpPr>
            <a:spLocks noChangeArrowheads="1"/>
          </p:cNvSpPr>
          <p:nvPr/>
        </p:nvSpPr>
        <p:spPr bwMode="auto">
          <a:xfrm>
            <a:off x="1331913" y="5192713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200">
                <a:solidFill>
                  <a:srgbClr val="595841"/>
                </a:solidFill>
              </a:rPr>
              <a:t>Préparé par : [Nom]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5CF5C-456F-4953-B2C0-71004E74A7E4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281488"/>
          </a:xfrm>
        </p:spPr>
        <p:txBody>
          <a:bodyPr/>
          <a:lstStyle/>
          <a:p>
            <a:r>
              <a:rPr lang="en-US"/>
              <a:t>Objectif </a:t>
            </a:r>
          </a:p>
          <a:p>
            <a:pPr lvl="1"/>
            <a:r>
              <a:rPr lang="en-US" sz="1800"/>
              <a:t>Le but de cette présentation</a:t>
            </a:r>
          </a:p>
          <a:p>
            <a:pPr>
              <a:spcBef>
                <a:spcPct val="50000"/>
              </a:spcBef>
            </a:pPr>
            <a:r>
              <a:rPr lang="en-US"/>
              <a:t>Résultat</a:t>
            </a:r>
          </a:p>
          <a:p>
            <a:pPr lvl="1"/>
            <a:r>
              <a:rPr lang="en-US" sz="1800"/>
              <a:t>Les décisions stratégiques nécessaires pour permettre au projet de passer à la phase suivante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58A20-1C75-414A-AA50-CB37250F4256}" type="slidenum">
              <a:rPr lang="en-US"/>
              <a:pPr/>
              <a:t>3</a:t>
            </a:fld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Ordre du jour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Vue d’ensemble du projet</a:t>
            </a:r>
          </a:p>
          <a:p>
            <a:r>
              <a:rPr lang="en-US"/>
              <a:t>Résumé des tâches</a:t>
            </a:r>
          </a:p>
          <a:p>
            <a:r>
              <a:rPr lang="en-US"/>
              <a:t>Risques et problèmes à régler</a:t>
            </a:r>
          </a:p>
          <a:p>
            <a:r>
              <a:rPr lang="en-US"/>
              <a:t>Budget, planning et envergure du projet</a:t>
            </a:r>
          </a:p>
          <a:p>
            <a:r>
              <a:rPr lang="en-US"/>
              <a:t>Revue d’acceptation</a:t>
            </a:r>
          </a:p>
          <a:p>
            <a:r>
              <a:rPr lang="en-US"/>
              <a:t>Étapes suivantes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5775C-5B65-47A0-8E8B-7E00C2C5BE4A}" type="slidenum">
              <a:rPr lang="en-US"/>
              <a:pPr/>
              <a:t>4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Vue d’ensemble du projet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495800"/>
          </a:xfrm>
        </p:spPr>
        <p:txBody>
          <a:bodyPr/>
          <a:lstStyle/>
          <a:p>
            <a:r>
              <a:rPr lang="en-US"/>
              <a:t>Description du projet</a:t>
            </a:r>
          </a:p>
          <a:p>
            <a:pPr lvl="1"/>
            <a:r>
              <a:rPr lang="en-US" sz="1800"/>
              <a:t>Grands objectifs  du projet</a:t>
            </a:r>
          </a:p>
          <a:p>
            <a:pPr lvl="1"/>
            <a:r>
              <a:rPr lang="en-US" sz="1800"/>
              <a:t>Relation du projet avec les objectifs stratégiques de l’entreprise</a:t>
            </a:r>
          </a:p>
          <a:p>
            <a:pPr lvl="1"/>
            <a:r>
              <a:rPr lang="en-US" sz="1800"/>
              <a:t>Chronologie</a:t>
            </a:r>
          </a:p>
          <a:p>
            <a:pPr>
              <a:spcBef>
                <a:spcPct val="50000"/>
              </a:spcBef>
            </a:pPr>
            <a:r>
              <a:rPr lang="en-US"/>
              <a:t>Brève mise à jour de l’état du projet</a:t>
            </a:r>
          </a:p>
          <a:p>
            <a:pPr>
              <a:spcBef>
                <a:spcPct val="50000"/>
              </a:spcBef>
            </a:pPr>
            <a:r>
              <a:rPr lang="en-US"/>
              <a:t>Présentation de l’équipe de projet et recommandations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851AD-3B78-409E-A723-C916877CDE19}" type="slidenum">
              <a:rPr lang="en-US"/>
              <a:pPr/>
              <a:t>5</a:t>
            </a:fld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Résumé des tâches</a:t>
            </a:r>
          </a:p>
        </p:txBody>
      </p:sp>
      <p:sp>
        <p:nvSpPr>
          <p:cNvPr id="7308" name="Rectangle 140"/>
          <p:cNvSpPr>
            <a:spLocks noGrp="1" noChangeArrowheads="1"/>
          </p:cNvSpPr>
          <p:nvPr>
            <p:ph type="tbl" idx="1"/>
          </p:nvPr>
        </p:nvSpPr>
        <p:spPr/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B3266-E5D4-4A7F-A8A4-36C6010448DB}" type="slidenum">
              <a:rPr lang="en-US"/>
              <a:pPr/>
              <a:t>6</a:t>
            </a:fld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Risques et problèmes éminents</a:t>
            </a:r>
          </a:p>
        </p:txBody>
      </p:sp>
      <p:graphicFrame>
        <p:nvGraphicFramePr>
          <p:cNvPr id="8390" name="Group 198"/>
          <p:cNvGraphicFramePr>
            <a:graphicFrameLocks noGrp="1"/>
          </p:cNvGraphicFramePr>
          <p:nvPr>
            <p:ph sz="half" idx="2"/>
          </p:nvPr>
        </p:nvGraphicFramePr>
        <p:xfrm>
          <a:off x="914400" y="1244600"/>
          <a:ext cx="6553200" cy="4741547"/>
        </p:xfrm>
        <a:graphic>
          <a:graphicData uri="http://schemas.openxmlformats.org/drawingml/2006/table">
            <a:tbl>
              <a:tblPr/>
              <a:tblGrid>
                <a:gridCol w="6553200"/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Risques liés au projet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-  Phase actuelle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Description du risque et résolution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Description du risque et résolution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-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Phase suivante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84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Description du risque et impact possible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Description du risque et impact possible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Problèmes liés au projet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- Phase actuelle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Description du problème et résolution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Description du problème et résolution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-  Phase suivante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Description du problème et impact possible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9144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Description du problème et impact possible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FB99-8FFC-4FAF-8F44-D4B127F0008A}" type="slidenum">
              <a:rPr lang="en-US"/>
              <a:pPr/>
              <a:t>7</a:t>
            </a:fld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/>
          <a:lstStyle/>
          <a:p>
            <a:r>
              <a:rPr lang="en-US" sz="3600"/>
              <a:t>Budget, planning et envergure</a:t>
            </a:r>
            <a:br>
              <a:rPr lang="en-US" sz="3600"/>
            </a:br>
            <a:r>
              <a:rPr lang="en-US" sz="3600"/>
              <a:t>du projet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2716213" y="5573713"/>
            <a:ext cx="1316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934200" y="3035300"/>
            <a:ext cx="152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595841"/>
                </a:solidFill>
              </a:rPr>
              <a:t>Changement de compétence depuis la dernière revue de projet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4064000" y="5105400"/>
            <a:ext cx="370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1200">
                <a:solidFill>
                  <a:srgbClr val="595841"/>
                </a:solidFill>
              </a:rPr>
              <a:t> Écart réel - initial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1200">
                <a:solidFill>
                  <a:srgbClr val="595841"/>
                </a:solidFill>
              </a:rPr>
              <a:t> Lien avec fichier de projet pour plus d’informations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064000" y="1676400"/>
            <a:ext cx="325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1200">
                <a:solidFill>
                  <a:srgbClr val="595841"/>
                </a:solidFill>
              </a:rPr>
              <a:t> Écart coûts réel – coûts initiaux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1200">
                <a:solidFill>
                  <a:srgbClr val="595841"/>
                </a:solidFill>
              </a:rPr>
              <a:t> Explication des dépassements de coûts</a:t>
            </a:r>
          </a:p>
        </p:txBody>
      </p:sp>
      <p:grpSp>
        <p:nvGrpSpPr>
          <p:cNvPr id="9253" name="Group 37"/>
          <p:cNvGrpSpPr>
            <a:grpSpLocks/>
          </p:cNvGrpSpPr>
          <p:nvPr/>
        </p:nvGrpSpPr>
        <p:grpSpPr bwMode="auto">
          <a:xfrm>
            <a:off x="1828800" y="1219200"/>
            <a:ext cx="4927600" cy="4483100"/>
            <a:chOff x="1168" y="776"/>
            <a:chExt cx="3104" cy="2824"/>
          </a:xfrm>
        </p:grpSpPr>
        <p:grpSp>
          <p:nvGrpSpPr>
            <p:cNvPr id="9239" name="Group 23"/>
            <p:cNvGrpSpPr>
              <a:grpSpLocks/>
            </p:cNvGrpSpPr>
            <p:nvPr/>
          </p:nvGrpSpPr>
          <p:grpSpPr bwMode="auto">
            <a:xfrm>
              <a:off x="1168" y="776"/>
              <a:ext cx="3104" cy="2824"/>
              <a:chOff x="1168" y="776"/>
              <a:chExt cx="3104" cy="2824"/>
            </a:xfrm>
          </p:grpSpPr>
          <p:sp>
            <p:nvSpPr>
              <p:cNvPr id="9240" name="AutoShape 24"/>
              <p:cNvSpPr>
                <a:spLocks noChangeAspect="1" noChangeArrowheads="1"/>
              </p:cNvSpPr>
              <p:nvPr/>
            </p:nvSpPr>
            <p:spPr bwMode="auto">
              <a:xfrm rot="-1821285">
                <a:off x="1168" y="1104"/>
                <a:ext cx="1942" cy="1676"/>
              </a:xfrm>
              <a:prstGeom prst="triangle">
                <a:avLst>
                  <a:gd name="adj" fmla="val 50000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 sz="2800" b="1"/>
              </a:p>
            </p:txBody>
          </p:sp>
          <p:sp>
            <p:nvSpPr>
              <p:cNvPr id="9241" name="AutoShape 25"/>
              <p:cNvSpPr>
                <a:spLocks noChangeArrowheads="1"/>
              </p:cNvSpPr>
              <p:nvPr/>
            </p:nvSpPr>
            <p:spPr bwMode="auto">
              <a:xfrm>
                <a:off x="3120" y="1872"/>
                <a:ext cx="1152" cy="576"/>
              </a:xfrm>
              <a:prstGeom prst="flowChartAlternateProcess">
                <a:avLst/>
              </a:prstGeom>
              <a:solidFill>
                <a:srgbClr val="C0C0C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b="1">
                    <a:solidFill>
                      <a:schemeClr val="bg2"/>
                    </a:solidFill>
                  </a:rPr>
                  <a:t>Gestion de</a:t>
                </a:r>
              </a:p>
              <a:p>
                <a:pPr algn="ctr"/>
                <a:r>
                  <a:rPr lang="en-US" b="1">
                    <a:solidFill>
                      <a:schemeClr val="bg2"/>
                    </a:solidFill>
                  </a:rPr>
                  <a:t>la compétence</a:t>
                </a:r>
              </a:p>
              <a:p>
                <a:pPr algn="ctr"/>
                <a:r>
                  <a:rPr lang="en-US" b="1">
                    <a:solidFill>
                      <a:schemeClr val="bg2"/>
                    </a:solidFill>
                  </a:rPr>
                  <a:t>Du projet</a:t>
                </a:r>
              </a:p>
            </p:txBody>
          </p:sp>
          <p:sp>
            <p:nvSpPr>
              <p:cNvPr id="9242" name="AutoShape 26"/>
              <p:cNvSpPr>
                <a:spLocks noChangeArrowheads="1"/>
              </p:cNvSpPr>
              <p:nvPr/>
            </p:nvSpPr>
            <p:spPr bwMode="auto">
              <a:xfrm>
                <a:off x="1344" y="3024"/>
                <a:ext cx="1152" cy="576"/>
              </a:xfrm>
              <a:prstGeom prst="flowChartAlternateProcess">
                <a:avLst/>
              </a:prstGeom>
              <a:solidFill>
                <a:srgbClr val="C0C0C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b="1">
                    <a:solidFill>
                      <a:schemeClr val="bg2"/>
                    </a:solidFill>
                  </a:rPr>
                  <a:t>Planning</a:t>
                </a:r>
              </a:p>
            </p:txBody>
          </p:sp>
          <p:sp>
            <p:nvSpPr>
              <p:cNvPr id="9243" name="AutoShape 27"/>
              <p:cNvSpPr>
                <a:spLocks noChangeArrowheads="1"/>
              </p:cNvSpPr>
              <p:nvPr/>
            </p:nvSpPr>
            <p:spPr bwMode="auto">
              <a:xfrm>
                <a:off x="1248" y="776"/>
                <a:ext cx="1152" cy="576"/>
              </a:xfrm>
              <a:prstGeom prst="flowChartAlternateProcess">
                <a:avLst/>
              </a:prstGeom>
              <a:solidFill>
                <a:srgbClr val="C0C0C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b="1">
                    <a:solidFill>
                      <a:schemeClr val="bg2"/>
                    </a:solidFill>
                  </a:rPr>
                  <a:t>Coûts</a:t>
                </a:r>
              </a:p>
              <a:p>
                <a:pPr algn="ctr"/>
                <a:r>
                  <a:rPr lang="en-US" b="1">
                    <a:solidFill>
                      <a:schemeClr val="bg2"/>
                    </a:solidFill>
                  </a:rPr>
                  <a:t>budgétés</a:t>
                </a:r>
              </a:p>
            </p:txBody>
          </p:sp>
        </p:grpSp>
        <p:sp>
          <p:nvSpPr>
            <p:cNvPr id="9252" name="Rectangle 36"/>
            <p:cNvSpPr>
              <a:spLocks noChangeArrowheads="1"/>
            </p:cNvSpPr>
            <p:nvPr/>
          </p:nvSpPr>
          <p:spPr bwMode="auto">
            <a:xfrm>
              <a:off x="1731" y="1824"/>
              <a:ext cx="1294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rgbClr val="000000"/>
                  </a:solidFill>
                </a:rPr>
                <a:t>Statut du </a:t>
              </a:r>
            </a:p>
            <a:p>
              <a:pPr algn="ctr"/>
              <a:r>
                <a:rPr lang="en-US" sz="3200" b="1">
                  <a:solidFill>
                    <a:srgbClr val="000000"/>
                  </a:solidFill>
                </a:rPr>
                <a:t>projet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" grpId="0"/>
      <p:bldP spid="9237" grpId="0"/>
      <p:bldP spid="92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B77AB-81CF-4DF3-B416-DDF60476A7A2}" type="slidenum">
              <a:rPr lang="en-US"/>
              <a:pPr/>
              <a:t>8</a:t>
            </a:fld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Revue d’acceptation</a:t>
            </a:r>
          </a:p>
        </p:txBody>
      </p:sp>
      <p:graphicFrame>
        <p:nvGraphicFramePr>
          <p:cNvPr id="11423" name="Group 159"/>
          <p:cNvGraphicFramePr>
            <a:graphicFrameLocks noGrp="1"/>
          </p:cNvGraphicFramePr>
          <p:nvPr/>
        </p:nvGraphicFramePr>
        <p:xfrm>
          <a:off x="533400" y="1295400"/>
          <a:ext cx="8001000" cy="5445190"/>
        </p:xfrm>
        <a:graphic>
          <a:graphicData uri="http://schemas.openxmlformats.org/drawingml/2006/table">
            <a:tbl>
              <a:tblPr/>
              <a:tblGrid>
                <a:gridCol w="8001000"/>
              </a:tblGrid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Client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Statut d’acceptation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Préoccupations du client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Changements du client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Comité directeur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Statut d’acceptation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Réserves sur la stratégie (p. ex., compétence, budget et planning)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Équipe de projet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Statut d’acceptation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Problèmes de ressources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84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84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84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D2164-363A-485A-A286-892102F3D5D1}" type="slidenum">
              <a:rPr lang="en-US"/>
              <a:pPr/>
              <a:t>9</a:t>
            </a:fld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Étapes suivantes</a:t>
            </a:r>
          </a:p>
        </p:txBody>
      </p:sp>
      <p:graphicFrame>
        <p:nvGraphicFramePr>
          <p:cNvPr id="12390" name="Group 102"/>
          <p:cNvGraphicFramePr>
            <a:graphicFrameLocks noGrp="1"/>
          </p:cNvGraphicFramePr>
          <p:nvPr/>
        </p:nvGraphicFramePr>
        <p:xfrm>
          <a:off x="457200" y="1295400"/>
          <a:ext cx="8305800" cy="6183313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84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Problèmes en suspens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Résumé de l’acceptation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Phase suivante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Discussion des points principaux de la phase suivante du projet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Date de la prochaine revue de statut du projet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841"/>
                          </a:solidFill>
                          <a:effectLst/>
                          <a:latin typeface="Arial" charset="0"/>
                        </a:rPr>
                        <a:t>  Confirmation de l’acceptation par les participants du nouveau plan de travail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84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84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84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84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59584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report">
  <a:themeElements>
    <a:clrScheme name="Project Report_TP10064580_FR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Project Report_TP10064580_F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ct Report_TP10064580_F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_F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_F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_F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_F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_F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_F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_F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_F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_F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_F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_F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_FR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report</Template>
  <TotalTime>0</TotalTime>
  <Words>336</Words>
  <Application/>
  <PresentationFormat>Affichage à l'écran (4:3)</PresentationFormat>
  <Paragraphs>80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Times New Roman</vt:lpstr>
      <vt:lpstr>Arial</vt:lpstr>
      <vt:lpstr>Project report</vt:lpstr>
      <vt:lpstr>Rapport sur le projet [Nom du projet]</vt:lpstr>
      <vt:lpstr>Introduction</vt:lpstr>
      <vt:lpstr>Ordre du jour</vt:lpstr>
      <vt:lpstr>Vue d’ensemble du projet</vt:lpstr>
      <vt:lpstr>Résumé des tâches</vt:lpstr>
      <vt:lpstr>Risques et problèmes éminents</vt:lpstr>
      <vt:lpstr>Budget, planning et envergure du projet</vt:lpstr>
      <vt:lpstr>Revue d’acceptation</vt:lpstr>
      <vt:lpstr>Étapes suivantes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cp:lastPrinted>1601-01-01T00:00:00Z</cp:lastPrinted>
  <dcterms:created xsi:type="dcterms:W3CDTF">2008-05-29T15:08:54Z</dcterms:created>
  <dcterms:modified xsi:type="dcterms:W3CDTF">2008-05-29T15:09:03Z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TC100645801036</vt:lpwstr>
  </property>
</Properties>
</file>