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2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0302C-2F57-8E4F-9990-F3B514118669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002A3-F8A5-EC4B-8AC0-713289EC16F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3867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3B640F-871E-474A-B9C8-CD5270FA2089}" type="slidenum">
              <a:rPr lang="fr-CA" sz="1200"/>
              <a:pPr eaLnBrk="1" hangingPunct="1"/>
              <a:t>1</a:t>
            </a:fld>
            <a:endParaRPr lang="fr-CA" sz="120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ECECEF-B848-3348-BAB8-482CCB67C66B}" type="slidenum">
              <a:rPr lang="fr-CA" sz="1200"/>
              <a:pPr eaLnBrk="1" hangingPunct="1"/>
              <a:t>2</a:t>
            </a:fld>
            <a:endParaRPr lang="fr-CA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21BDF31-3788-0047-8088-EE14CDC698AE}" type="slidenum">
              <a:rPr lang="fr-CA" sz="1200"/>
              <a:pPr eaLnBrk="1" hangingPunct="1"/>
              <a:t>3</a:t>
            </a:fld>
            <a:endParaRPr lang="fr-CA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CA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A27309-109C-9D43-BE4C-93FC6CCCB775}" type="slidenum">
              <a:rPr lang="fr-CA" sz="1200"/>
              <a:pPr eaLnBrk="1" hangingPunct="1"/>
              <a:t>4</a:t>
            </a:fld>
            <a:endParaRPr lang="fr-CA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90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C11B-BDBB-6A42-825C-8184AE8C79F4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660-6A2D-6C4F-A11D-701496E74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C11B-BDBB-6A42-825C-8184AE8C79F4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660-6A2D-6C4F-A11D-701496E74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C11B-BDBB-6A42-825C-8184AE8C79F4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660-6A2D-6C4F-A11D-701496E74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C12E3-E93C-BF42-ABDA-1BCF4713EEA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 © </a:t>
            </a:r>
            <a:r>
              <a:rPr lang="en-CA" err="1"/>
              <a:t>Dufour</a:t>
            </a:r>
            <a:r>
              <a:rPr lang="en-CA"/>
              <a:t>-Poirier </a:t>
            </a:r>
            <a:r>
              <a:rPr lang="en-CA" err="1"/>
              <a:t>Mélanie</a:t>
            </a:r>
            <a:r>
              <a:rPr lang="en-CA"/>
              <a:t>, 2014</a:t>
            </a:r>
          </a:p>
        </p:txBody>
      </p:sp>
    </p:spTree>
    <p:extLst>
      <p:ext uri="{BB962C8B-B14F-4D97-AF65-F5344CB8AC3E}">
        <p14:creationId xmlns:p14="http://schemas.microsoft.com/office/powerpoint/2010/main" val="173045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C11B-BDBB-6A42-825C-8184AE8C79F4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660-6A2D-6C4F-A11D-701496E74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C11B-BDBB-6A42-825C-8184AE8C79F4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660-6A2D-6C4F-A11D-701496E74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C11B-BDBB-6A42-825C-8184AE8C79F4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660-6A2D-6C4F-A11D-701496E74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C11B-BDBB-6A42-825C-8184AE8C79F4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660-6A2D-6C4F-A11D-701496E74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C11B-BDBB-6A42-825C-8184AE8C79F4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660-6A2D-6C4F-A11D-701496E74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C11B-BDBB-6A42-825C-8184AE8C79F4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660-6A2D-6C4F-A11D-701496E74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C11B-BDBB-6A42-825C-8184AE8C79F4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660-6A2D-6C4F-A11D-701496E74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C11B-BDBB-6A42-825C-8184AE8C79F4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9660-6A2D-6C4F-A11D-701496E74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AC11B-BDBB-6A42-825C-8184AE8C79F4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B9660-6A2D-6C4F-A11D-701496E74FD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9875"/>
            <a:ext cx="8229600" cy="1143000"/>
          </a:xfrm>
        </p:spPr>
        <p:txBody>
          <a:bodyPr/>
          <a:lstStyle/>
          <a:p>
            <a:r>
              <a:rPr lang="fr-CA" sz="3200" b="1">
                <a:latin typeface="Arial" charset="0"/>
              </a:rPr>
              <a:t>1. Présentation des fondements théoriques de l’approche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7777163" cy="5257800"/>
          </a:xfrm>
        </p:spPr>
        <p:txBody>
          <a:bodyPr/>
          <a:lstStyle/>
          <a:p>
            <a:pPr>
              <a:buFontTx/>
              <a:buNone/>
            </a:pPr>
            <a:r>
              <a:rPr lang="fr-CA" sz="2800" b="1">
                <a:latin typeface="Arial" charset="0"/>
              </a:rPr>
              <a:t>A) Postulats</a:t>
            </a:r>
          </a:p>
          <a:p>
            <a:pPr lvl="1">
              <a:buFontTx/>
              <a:buNone/>
            </a:pPr>
            <a:r>
              <a:rPr lang="fr-CA" sz="2200">
                <a:latin typeface="Arial" charset="0"/>
                <a:sym typeface="Wingdings" charset="0"/>
              </a:rPr>
              <a:t> Fondements d’une démonstration; énoncé qu’on prend pour acquis; principe «indémontrable» qui paraît légitime, incontestable</a:t>
            </a:r>
          </a:p>
          <a:p>
            <a:pPr>
              <a:buFontTx/>
              <a:buNone/>
            </a:pPr>
            <a:r>
              <a:rPr lang="fr-CA" sz="2800" b="1">
                <a:latin typeface="Arial" charset="0"/>
                <a:sym typeface="Wingdings" charset="0"/>
              </a:rPr>
              <a:t>B) Concepts</a:t>
            </a:r>
          </a:p>
          <a:p>
            <a:pPr lvl="1">
              <a:buFont typeface="Wingdings" charset="0"/>
              <a:buChar char="è"/>
            </a:pPr>
            <a:r>
              <a:rPr lang="fr-CA" sz="2200">
                <a:latin typeface="Arial" charset="0"/>
                <a:sym typeface="Wingdings" charset="0"/>
              </a:rPr>
              <a:t>Facteurs explicatifs; idées, outils propres à l’approche</a:t>
            </a:r>
          </a:p>
          <a:p>
            <a:pPr>
              <a:buFontTx/>
              <a:buNone/>
            </a:pPr>
            <a:r>
              <a:rPr lang="fr-CA" sz="2800" b="1">
                <a:latin typeface="Arial" charset="0"/>
                <a:sym typeface="Wingdings" charset="0"/>
              </a:rPr>
              <a:t>C) Articulation des concepts </a:t>
            </a:r>
            <a:r>
              <a:rPr lang="fr-CA" sz="2400" b="1">
                <a:latin typeface="Arial" charset="0"/>
                <a:sym typeface="Wingdings" charset="0"/>
              </a:rPr>
              <a:t>(modèle)</a:t>
            </a:r>
          </a:p>
          <a:p>
            <a:pPr lvl="1">
              <a:buFont typeface="Wingdings" charset="0"/>
              <a:buChar char="è"/>
            </a:pPr>
            <a:r>
              <a:rPr lang="fr-CA" sz="2200">
                <a:latin typeface="Arial" charset="0"/>
                <a:sym typeface="Wingdings" charset="0"/>
              </a:rPr>
              <a:t>Liens entre les concepts; représentation; «mécanisme» ou «fonctionnement» de l’approche</a:t>
            </a:r>
          </a:p>
          <a:p>
            <a:pPr lvl="1">
              <a:buFont typeface="Wingdings" charset="0"/>
              <a:buChar char="è"/>
            </a:pPr>
            <a:r>
              <a:rPr lang="fr-CA" sz="2200" u="sng">
                <a:latin typeface="Arial" charset="0"/>
                <a:sym typeface="Wingdings" charset="0"/>
              </a:rPr>
              <a:t>Figure</a:t>
            </a:r>
            <a:r>
              <a:rPr lang="fr-CA" sz="2200">
                <a:latin typeface="Arial" charset="0"/>
                <a:sym typeface="Wingdings" charset="0"/>
              </a:rPr>
              <a:t> et </a:t>
            </a:r>
            <a:r>
              <a:rPr lang="fr-CA" sz="2200" u="sng">
                <a:latin typeface="Arial" charset="0"/>
                <a:sym typeface="Wingdings" charset="0"/>
              </a:rPr>
              <a:t>texte</a:t>
            </a:r>
            <a:r>
              <a:rPr lang="fr-CA" sz="2200">
                <a:latin typeface="Arial" charset="0"/>
                <a:sym typeface="Wingdings" charset="0"/>
              </a:rPr>
              <a:t> qui expliquent la dynamique du modèle (« comment ça marche? »); recours aux modèles existants ou </a:t>
            </a:r>
            <a:r>
              <a:rPr lang="fr-CA" sz="2200" u="sng">
                <a:latin typeface="Arial" charset="0"/>
                <a:sym typeface="Wingdings" charset="0"/>
              </a:rPr>
              <a:t>à votre créativité…</a:t>
            </a:r>
            <a:endParaRPr lang="fr-CA" sz="2200">
              <a:latin typeface="Arial" charset="0"/>
              <a:sym typeface="Wingdings" charset="0"/>
            </a:endParaRPr>
          </a:p>
          <a:p>
            <a:pPr>
              <a:buFont typeface="Wingdings" charset="0"/>
              <a:buNone/>
            </a:pPr>
            <a:endParaRPr lang="fr-CA" sz="2800">
              <a:latin typeface="Arial" charset="0"/>
              <a:sym typeface="Wingdings" charset="0"/>
            </a:endParaRPr>
          </a:p>
          <a:p>
            <a:endParaRPr lang="fr-CA" sz="2800">
              <a:latin typeface="Arial" charset="0"/>
            </a:endParaRP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1331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A8E2C7-F388-2F49-A0BF-943EDCB35672}" type="slidenum">
              <a:rPr lang="en-CA" sz="1400"/>
              <a:pPr eaLnBrk="1" hangingPunct="1"/>
              <a:t>1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327409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41313"/>
            <a:ext cx="7543800" cy="1431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3600" b="1" dirty="0">
                <a:latin typeface="Arial" charset="0"/>
                <a:ea typeface="+mj-ea"/>
                <a:cs typeface="+mj-cs"/>
              </a:rPr>
              <a:t>1</a:t>
            </a:r>
            <a:r>
              <a:rPr lang="fr-CA" sz="3600" b="1" dirty="0" smtClean="0">
                <a:latin typeface="Arial" charset="0"/>
                <a:ea typeface="+mj-ea"/>
                <a:cs typeface="+mj-cs"/>
              </a:rPr>
              <a:t>. Présentation des fondements théoriques de l’approche </a:t>
            </a:r>
            <a:r>
              <a:rPr lang="fr-CA" dirty="0" smtClean="0">
                <a:latin typeface="Arial" charset="0"/>
                <a:ea typeface="+mj-ea"/>
                <a:cs typeface="+mj-cs"/>
              </a:rPr>
              <a:t/>
            </a:r>
            <a:br>
              <a:rPr lang="fr-CA" dirty="0" smtClean="0">
                <a:latin typeface="Arial" charset="0"/>
                <a:ea typeface="+mj-ea"/>
                <a:cs typeface="+mj-cs"/>
              </a:rPr>
            </a:br>
            <a:endParaRPr lang="fr-CA" sz="2800" dirty="0">
              <a:latin typeface="Arial" charset="0"/>
              <a:ea typeface="+mj-ea"/>
              <a:cs typeface="+mj-cs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619250"/>
            <a:ext cx="7753350" cy="4330700"/>
          </a:xfrm>
        </p:spPr>
        <p:txBody>
          <a:bodyPr/>
          <a:lstStyle/>
          <a:p>
            <a:pPr marL="609600" indent="-609600">
              <a:buFont typeface="Wingdings" charset="0"/>
              <a:buNone/>
            </a:pPr>
            <a:r>
              <a:rPr lang="fr-CA" sz="2800" b="1">
                <a:latin typeface="Arial" charset="0"/>
              </a:rPr>
              <a:t>A) Postulats</a:t>
            </a:r>
            <a:r>
              <a:rPr lang="fr-CA" sz="2800">
                <a:latin typeface="Arial" charset="0"/>
              </a:rPr>
              <a:t> </a:t>
            </a:r>
          </a:p>
          <a:p>
            <a:pPr marL="990600" lvl="1" indent="-533400">
              <a:buFont typeface="Wingdings" charset="0"/>
              <a:buChar char="è"/>
            </a:pPr>
            <a:r>
              <a:rPr lang="fr-CA" sz="2000">
                <a:latin typeface="Arial" charset="0"/>
                <a:sym typeface="Wingdings" charset="0"/>
              </a:rPr>
              <a:t>Quels sont les fondements de la démonstration ou les énoncés qu’on doit prendre pour acquis?</a:t>
            </a:r>
            <a:r>
              <a:rPr lang="fr-CA" sz="2000">
                <a:solidFill>
                  <a:schemeClr val="accent2"/>
                </a:solidFill>
                <a:latin typeface="Arial" charset="0"/>
                <a:sym typeface="Wingdings" charset="0"/>
              </a:rPr>
              <a:t> </a:t>
            </a:r>
          </a:p>
          <a:p>
            <a:pPr marL="990600" lvl="1" indent="-533400">
              <a:buFont typeface="Wingdings" charset="0"/>
              <a:buChar char="è"/>
            </a:pPr>
            <a:endParaRPr lang="fr-CA" sz="2000">
              <a:solidFill>
                <a:schemeClr val="accent2"/>
              </a:solidFill>
              <a:latin typeface="Arial" charset="0"/>
              <a:sym typeface="Wingdings" charset="0"/>
            </a:endParaRPr>
          </a:p>
          <a:p>
            <a:pPr marL="990600" lvl="1" indent="-533400">
              <a:buFont typeface="Wingdings" charset="0"/>
              <a:buNone/>
            </a:pPr>
            <a:r>
              <a:rPr lang="fr-CA" sz="2000">
                <a:latin typeface="Arial" charset="0"/>
                <a:sym typeface="Wingdings" charset="0"/>
              </a:rPr>
              <a:t>	Ex. Façons de voir les acteurs, contexte, dynamique des relations, facteur explicatif principal, etc.</a:t>
            </a:r>
          </a:p>
          <a:p>
            <a:pPr marL="990600" lvl="1" indent="-533400">
              <a:buFont typeface="Wingdings" charset="0"/>
              <a:buChar char="è"/>
            </a:pPr>
            <a:endParaRPr lang="fr-CA" sz="2000">
              <a:latin typeface="Arial" charset="0"/>
              <a:sym typeface="Wingdings" charset="0"/>
            </a:endParaRPr>
          </a:p>
        </p:txBody>
      </p:sp>
      <p:graphicFrame>
        <p:nvGraphicFramePr>
          <p:cNvPr id="195601" name="Group 17"/>
          <p:cNvGraphicFramePr>
            <a:graphicFrameLocks noGrp="1"/>
          </p:cNvGraphicFramePr>
          <p:nvPr>
            <p:ph sz="half" idx="2"/>
          </p:nvPr>
        </p:nvGraphicFramePr>
        <p:xfrm>
          <a:off x="971550" y="4221163"/>
          <a:ext cx="7777163" cy="2087562"/>
        </p:xfrm>
        <a:graphic>
          <a:graphicData uri="http://schemas.openxmlformats.org/drawingml/2006/table">
            <a:tbl>
              <a:tblPr/>
              <a:tblGrid>
                <a:gridCol w="1655763"/>
                <a:gridCol w="6121400"/>
              </a:tblGrid>
              <a:tr h="907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Approche systémique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0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Approche stratégique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4" name="Espace réservé du numéro de diapositive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5E6C330-5DF7-5F41-A01A-12019F2B556D}" type="slidenum">
              <a:rPr lang="en-CA" sz="1400"/>
              <a:pPr eaLnBrk="1" hangingPunct="1"/>
              <a:t>2</a:t>
            </a:fld>
            <a:endParaRPr lang="en-CA" sz="1400"/>
          </a:p>
        </p:txBody>
      </p:sp>
      <p:sp>
        <p:nvSpPr>
          <p:cNvPr id="15375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</p:spTree>
    <p:extLst>
      <p:ext uri="{BB962C8B-B14F-4D97-AF65-F5344CB8AC3E}">
        <p14:creationId xmlns:p14="http://schemas.microsoft.com/office/powerpoint/2010/main" val="124872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3600" b="1" dirty="0" smtClean="0">
                <a:latin typeface="Arial" charset="0"/>
                <a:ea typeface="+mj-ea"/>
                <a:cs typeface="+mj-cs"/>
              </a:rPr>
              <a:t>1. Présentation des fondements théoriques de l’approche</a:t>
            </a:r>
            <a:endParaRPr lang="fr-CA" sz="3600" dirty="0">
              <a:latin typeface="Arial" charset="0"/>
              <a:ea typeface="+mj-ea"/>
              <a:cs typeface="+mj-cs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628775"/>
            <a:ext cx="7897812" cy="4114800"/>
          </a:xfrm>
        </p:spPr>
        <p:txBody>
          <a:bodyPr/>
          <a:lstStyle/>
          <a:p>
            <a:pPr marL="609600" indent="-609600">
              <a:buFont typeface="Wingdings" charset="0"/>
              <a:buNone/>
            </a:pPr>
            <a:r>
              <a:rPr lang="fr-CA" sz="2800" b="1">
                <a:latin typeface="Arial" charset="0"/>
              </a:rPr>
              <a:t>B) Principaux concepts</a:t>
            </a:r>
          </a:p>
          <a:p>
            <a:pPr marL="866775" lvl="1" indent="-409575">
              <a:buFont typeface="Wingdings" charset="0"/>
              <a:buNone/>
            </a:pPr>
            <a:r>
              <a:rPr lang="fr-CA" sz="2400">
                <a:latin typeface="Arial" charset="0"/>
                <a:sym typeface="Wingdings" charset="0"/>
              </a:rPr>
              <a:t> Quels sont les éléments fondamentaux de l’approche? Les principaux facteurs explicatifs? Les principales variables? </a:t>
            </a:r>
          </a:p>
        </p:txBody>
      </p:sp>
      <p:graphicFrame>
        <p:nvGraphicFramePr>
          <p:cNvPr id="197636" name="Group 4"/>
          <p:cNvGraphicFramePr>
            <a:graphicFrameLocks noGrp="1"/>
          </p:cNvGraphicFramePr>
          <p:nvPr>
            <p:ph sz="half" idx="2"/>
          </p:nvPr>
        </p:nvGraphicFramePr>
        <p:xfrm>
          <a:off x="900113" y="3933825"/>
          <a:ext cx="7416800" cy="1706563"/>
        </p:xfrm>
        <a:graphic>
          <a:graphicData uri="http://schemas.openxmlformats.org/drawingml/2006/table">
            <a:tbl>
              <a:tblPr/>
              <a:tblGrid>
                <a:gridCol w="2951163"/>
                <a:gridCol w="4465637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Approche</a:t>
                      </a:r>
                      <a:r>
                        <a:rPr kumimoji="0" lang="en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CA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systémique</a:t>
                      </a:r>
                      <a:endParaRPr kumimoji="0" lang="en-CA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Approche</a:t>
                      </a:r>
                      <a:r>
                        <a:rPr kumimoji="0" lang="en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CA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stratégique</a:t>
                      </a:r>
                      <a:endParaRPr kumimoji="0" lang="en-CA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96" marB="4569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96" marB="456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2" name="Espace réservé du numéro de diapositive 6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0BD2A1-8472-E441-A98D-E3D5DD6F489C}" type="slidenum">
              <a:rPr lang="en-CA" sz="1400"/>
              <a:pPr eaLnBrk="1" hangingPunct="1"/>
              <a:t>3</a:t>
            </a:fld>
            <a:endParaRPr lang="en-CA" sz="1400"/>
          </a:p>
        </p:txBody>
      </p:sp>
      <p:sp>
        <p:nvSpPr>
          <p:cNvPr id="17423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</p:spTree>
    <p:extLst>
      <p:ext uri="{BB962C8B-B14F-4D97-AF65-F5344CB8AC3E}">
        <p14:creationId xmlns:p14="http://schemas.microsoft.com/office/powerpoint/2010/main" val="3096739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3200" b="1">
                <a:latin typeface="Arial" charset="0"/>
              </a:rPr>
              <a:t>1. Présentation des fondements théoriques de l’approche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fr-CA" sz="2800" b="1">
                <a:latin typeface="Arial" charset="0"/>
                <a:sym typeface="Wingdings" charset="0"/>
              </a:rPr>
              <a:t>C) Articulation des concepts (modèle)</a:t>
            </a:r>
          </a:p>
          <a:p>
            <a:pPr lvl="1"/>
            <a:r>
              <a:rPr lang="fr-CA" sz="2400">
                <a:latin typeface="Arial" charset="0"/>
              </a:rPr>
              <a:t>Comment s’articulent les variables? (ex: diagramme, graphique, figure, équation, etc.)</a:t>
            </a:r>
          </a:p>
          <a:p>
            <a:pPr lvl="1"/>
            <a:r>
              <a:rPr lang="fr-CA" sz="2400">
                <a:latin typeface="Arial" charset="0"/>
              </a:rPr>
              <a:t>Comment « fonctionnent » l’approche et le modèle? </a:t>
            </a:r>
            <a:r>
              <a:rPr lang="fr-CA" sz="2400" u="sng">
                <a:latin typeface="Arial" charset="0"/>
              </a:rPr>
              <a:t>Dynamique</a:t>
            </a:r>
            <a:r>
              <a:rPr lang="fr-CA" sz="2400">
                <a:latin typeface="Arial" charset="0"/>
              </a:rPr>
              <a:t>?</a:t>
            </a:r>
          </a:p>
          <a:p>
            <a:pPr lvl="1"/>
            <a:r>
              <a:rPr lang="fr-CA" sz="2400">
                <a:latin typeface="Arial" charset="0"/>
              </a:rPr>
              <a:t>Niveau d’analyse </a:t>
            </a:r>
            <a:r>
              <a:rPr lang="fr-CA" sz="2400" u="sng">
                <a:latin typeface="Arial" charset="0"/>
              </a:rPr>
              <a:t>à surveiller</a:t>
            </a:r>
            <a:r>
              <a:rPr lang="fr-CA" sz="2400">
                <a:latin typeface="Arial" charset="0"/>
              </a:rPr>
              <a:t>!</a:t>
            </a:r>
          </a:p>
          <a:p>
            <a:pPr>
              <a:buFontTx/>
              <a:buNone/>
            </a:pPr>
            <a:endParaRPr lang="fr-CA" sz="2400">
              <a:latin typeface="Arial" charset="0"/>
            </a:endParaRPr>
          </a:p>
          <a:p>
            <a:pPr>
              <a:buFontTx/>
              <a:buNone/>
            </a:pPr>
            <a:endParaRPr lang="fr-CA">
              <a:latin typeface="Arial" charset="0"/>
            </a:endParaRPr>
          </a:p>
        </p:txBody>
      </p:sp>
      <p:sp>
        <p:nvSpPr>
          <p:cNvPr id="1947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1945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BEED695-BC66-4842-B814-42BA0CB1D943}" type="slidenum">
              <a:rPr lang="en-CA" sz="1400"/>
              <a:pPr eaLnBrk="1" hangingPunct="1"/>
              <a:t>4</a:t>
            </a:fld>
            <a:endParaRPr lang="en-CA" sz="1400"/>
          </a:p>
        </p:txBody>
      </p:sp>
      <p:graphicFrame>
        <p:nvGraphicFramePr>
          <p:cNvPr id="6" name="Group 4"/>
          <p:cNvGraphicFramePr>
            <a:graphicFrameLocks noGrp="1"/>
          </p:cNvGraphicFramePr>
          <p:nvPr/>
        </p:nvGraphicFramePr>
        <p:xfrm>
          <a:off x="900113" y="4581525"/>
          <a:ext cx="7416800" cy="1613036"/>
        </p:xfrm>
        <a:graphic>
          <a:graphicData uri="http://schemas.openxmlformats.org/drawingml/2006/table">
            <a:tbl>
              <a:tblPr/>
              <a:tblGrid>
                <a:gridCol w="1728788"/>
                <a:gridCol w="5688012"/>
              </a:tblGrid>
              <a:tr h="700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Approche</a:t>
                      </a:r>
                      <a:r>
                        <a:rPr kumimoji="0" lang="en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CA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systémique</a:t>
                      </a:r>
                      <a:endParaRPr kumimoji="0" lang="en-CA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19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Approche</a:t>
                      </a:r>
                      <a:r>
                        <a:rPr kumimoji="0" lang="en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CA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stratégique</a:t>
                      </a:r>
                      <a:endParaRPr kumimoji="0" lang="en-CA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351009"/>
      </p:ext>
    </p:extLst>
  </p:cSld>
  <p:clrMapOvr>
    <a:masterClrMapping/>
  </p:clrMapOvr>
</p:sld>
</file>

<file path=ppt/theme/theme1.xml><?xml version="1.0" encoding="utf-8"?>
<a:theme xmlns:a="http://schemas.openxmlformats.org/drawingml/2006/main" name="Noir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Noir .thmx</Template>
  <TotalTime>0</TotalTime>
  <Words>254</Words>
  <Application>Microsoft Macintosh PowerPoint</Application>
  <PresentationFormat>Présentation à l'écran (4:3)</PresentationFormat>
  <Paragraphs>39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Noir</vt:lpstr>
      <vt:lpstr>1. Présentation des fondements théoriques de l’approche</vt:lpstr>
      <vt:lpstr>1. Présentation des fondements théoriques de l’approche  </vt:lpstr>
      <vt:lpstr>1. Présentation des fondements théoriques de l’approche</vt:lpstr>
      <vt:lpstr>1. Présentation des fondements théoriques de l’approche</vt:lpstr>
    </vt:vector>
  </TitlesOfParts>
  <Company>Université de Montréal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Présentation des fondements théoriques de l’approche</dc:title>
  <dc:creator>Mélanie Dufour-Poirier</dc:creator>
  <cp:lastModifiedBy>Mélanie Dufour-Poirier</cp:lastModifiedBy>
  <cp:revision>2</cp:revision>
  <dcterms:created xsi:type="dcterms:W3CDTF">2014-10-06T18:19:28Z</dcterms:created>
  <dcterms:modified xsi:type="dcterms:W3CDTF">2014-10-08T17:00:32Z</dcterms:modified>
</cp:coreProperties>
</file>