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8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DF0D6-9277-1D44-8A2C-E1B95DF12A47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E6E1BB-1E47-9F4E-B13E-A7EA4FACD8C4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1832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78CF757-00B5-A147-B095-4F0E3754BDB1}" type="slidenum">
              <a:rPr lang="fr-CA" sz="1200"/>
              <a:pPr eaLnBrk="1" hangingPunct="1"/>
              <a:t>1</a:t>
            </a:fld>
            <a:endParaRPr lang="fr-CA" sz="1200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E574A1E-D133-D341-AB67-ABA4E421479A}" type="slidenum">
              <a:rPr lang="fr-CA" sz="1200"/>
              <a:pPr eaLnBrk="1" hangingPunct="1"/>
              <a:t>11</a:t>
            </a:fld>
            <a:endParaRPr lang="fr-CA" sz="1200"/>
          </a:p>
        </p:txBody>
      </p:sp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83A02FA-CA31-1A49-B87C-0E4159CCED3F}" type="slidenum">
              <a:rPr lang="fr-CA" sz="1200"/>
              <a:pPr eaLnBrk="1" hangingPunct="1"/>
              <a:t>12</a:t>
            </a:fld>
            <a:endParaRPr lang="fr-CA" sz="1200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CA" sz="1800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05C4724-6568-B64C-B817-342B8DC9132D}" type="slidenum">
              <a:rPr lang="fr-CA" sz="1200"/>
              <a:pPr eaLnBrk="1" hangingPunct="1"/>
              <a:t>13</a:t>
            </a:fld>
            <a:endParaRPr lang="fr-CA" sz="1200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6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6627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DC9BC0C-E344-6D4D-9F33-1D4568755241}" type="slidenum">
              <a:rPr lang="fr-CA" sz="1200"/>
              <a:pPr eaLnBrk="1" hangingPunct="1"/>
              <a:t>2</a:t>
            </a:fld>
            <a:endParaRPr lang="fr-CA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867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A48D948-EC74-F84B-905F-77E535A036DD}" type="slidenum">
              <a:rPr lang="fr-CA" sz="1200"/>
              <a:pPr eaLnBrk="1" hangingPunct="1"/>
              <a:t>3</a:t>
            </a:fld>
            <a:endParaRPr lang="fr-CA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BB17D5C-6671-D54B-992D-D9FE7D672FE0}" type="slidenum">
              <a:rPr lang="fr-CA" sz="1200"/>
              <a:pPr eaLnBrk="1" hangingPunct="1"/>
              <a:t>4</a:t>
            </a:fld>
            <a:endParaRPr lang="fr-CA" sz="1200"/>
          </a:p>
        </p:txBody>
      </p:sp>
      <p:sp>
        <p:nvSpPr>
          <p:cNvPr id="30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en-CA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4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33795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8CD677D-5587-B542-9ADF-B53E5E47892E}" type="slidenum">
              <a:rPr lang="fr-CA" sz="1200"/>
              <a:pPr eaLnBrk="1" hangingPunct="1"/>
              <a:t>6</a:t>
            </a:fld>
            <a:endParaRPr lang="fr-CA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2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dirty="0"/>
          </a:p>
        </p:txBody>
      </p:sp>
      <p:sp>
        <p:nvSpPr>
          <p:cNvPr id="35843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CD058E5-D948-584E-8537-7D5796A00D6C}" type="slidenum">
              <a:rPr lang="fr-CA" sz="1200"/>
              <a:pPr eaLnBrk="1" hangingPunct="1"/>
              <a:t>7</a:t>
            </a:fld>
            <a:endParaRPr lang="fr-CA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4839D80-1711-284A-9BBA-A035888BA322}" type="slidenum">
              <a:rPr lang="fr-CA" sz="1200"/>
              <a:pPr eaLnBrk="1" hangingPunct="1"/>
              <a:t>8</a:t>
            </a:fld>
            <a:endParaRPr lang="fr-CA" sz="1200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F943928-91A7-C246-840B-49AE62E0249C}" type="slidenum">
              <a:rPr lang="fr-CA" sz="1200"/>
              <a:pPr eaLnBrk="1" hangingPunct="1"/>
              <a:t>9</a:t>
            </a:fld>
            <a:endParaRPr lang="fr-CA" sz="1200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26531" indent="-279435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17740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564836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11931" indent="-223548" defTabSz="914374" eaLnBrk="0" hangingPunct="0"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459027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06123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353219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00315" indent="-223548" defTabSz="914374" eaLnBrk="0" fontAlgn="base" hangingPunct="0">
              <a:spcBef>
                <a:spcPct val="0"/>
              </a:spcBef>
              <a:spcAft>
                <a:spcPct val="0"/>
              </a:spcAft>
              <a:defRPr sz="23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A6B9BAE-77C5-6C45-AC0D-B1C496F5EA31}" type="slidenum">
              <a:rPr lang="fr-CA" sz="1200"/>
              <a:pPr eaLnBrk="1" hangingPunct="1"/>
              <a:t>10</a:t>
            </a:fld>
            <a:endParaRPr lang="fr-CA" sz="1200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CA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BCEA0-8C5E-6143-A1EC-8D24E977C60A}" type="datetimeFigureOut">
              <a:rPr lang="fr-FR" smtClean="0"/>
              <a:t>14-10-08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DA939-D0DA-F64A-8B16-A0C0B0B9DF8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43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latin typeface="Arial" charset="0"/>
              </a:rPr>
              <a:t>2. Objectifs du travail d’équipe</a:t>
            </a:r>
            <a:br>
              <a:rPr lang="fr-CA" sz="3600" b="1" dirty="0">
                <a:latin typeface="Arial" charset="0"/>
              </a:rPr>
            </a:br>
            <a:r>
              <a:rPr lang="fr-CA" sz="3600" b="1" dirty="0">
                <a:latin typeface="Arial" charset="0"/>
              </a:rPr>
              <a:t>(volet </a:t>
            </a:r>
            <a:r>
              <a:rPr lang="fr-CA" sz="3600" b="1" dirty="0" smtClean="0">
                <a:latin typeface="Arial" charset="0"/>
              </a:rPr>
              <a:t>écrit) (110 points)</a:t>
            </a:r>
            <a:endParaRPr lang="fr-CA" sz="3600" b="1" dirty="0">
              <a:latin typeface="Arial" charset="0"/>
            </a:endParaRP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855788"/>
            <a:ext cx="8229600" cy="4525962"/>
          </a:xfrm>
        </p:spPr>
        <p:txBody>
          <a:bodyPr>
            <a:normAutofit fontScale="92500" lnSpcReduction="10000"/>
          </a:bodyPr>
          <a:lstStyle/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fr-CA" sz="2800" i="1" dirty="0">
                <a:latin typeface="Arial" charset="0"/>
              </a:rPr>
              <a:t>Décrire de manière exhaustive un </a:t>
            </a:r>
            <a:r>
              <a:rPr lang="fr-CA" sz="2800" i="1" u="sng" dirty="0">
                <a:latin typeface="Arial" charset="0"/>
              </a:rPr>
              <a:t>enjeu</a:t>
            </a:r>
            <a:r>
              <a:rPr lang="fr-CA" sz="2800" i="1" dirty="0">
                <a:latin typeface="Arial" charset="0"/>
              </a:rPr>
              <a:t>, une </a:t>
            </a:r>
            <a:r>
              <a:rPr lang="fr-CA" sz="2800" i="1" u="sng" dirty="0">
                <a:latin typeface="Arial" charset="0"/>
              </a:rPr>
              <a:t>situation</a:t>
            </a:r>
            <a:r>
              <a:rPr lang="fr-CA" sz="2800" i="1" dirty="0">
                <a:latin typeface="Arial" charset="0"/>
              </a:rPr>
              <a:t>, un </a:t>
            </a:r>
            <a:r>
              <a:rPr lang="fr-CA" sz="2800" i="1" u="sng" dirty="0">
                <a:latin typeface="Arial" charset="0"/>
              </a:rPr>
              <a:t>phénomène</a:t>
            </a:r>
            <a:r>
              <a:rPr lang="fr-CA" sz="2800" i="1" dirty="0">
                <a:latin typeface="Arial" charset="0"/>
              </a:rPr>
              <a:t> ou un </a:t>
            </a:r>
            <a:r>
              <a:rPr lang="fr-CA" sz="2800" i="1" u="sng" dirty="0">
                <a:latin typeface="Arial" charset="0"/>
              </a:rPr>
              <a:t>cas</a:t>
            </a:r>
            <a:r>
              <a:rPr lang="fr-CA" sz="2800" i="1" dirty="0">
                <a:latin typeface="Arial" charset="0"/>
              </a:rPr>
              <a:t> de relations </a:t>
            </a:r>
            <a:r>
              <a:rPr lang="fr-CA" sz="2800" i="1" dirty="0" smtClean="0">
                <a:latin typeface="Arial" charset="0"/>
              </a:rPr>
              <a:t>industrielles (30 points)</a:t>
            </a:r>
            <a:endParaRPr lang="fr-CA" sz="2800" i="1" dirty="0">
              <a:latin typeface="Arial" charset="0"/>
            </a:endParaRP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fr-CA" sz="2800" i="1" dirty="0">
                <a:latin typeface="Arial" charset="0"/>
              </a:rPr>
              <a:t>Présenter </a:t>
            </a:r>
            <a:r>
              <a:rPr lang="fr-CA" sz="2800" i="1" u="sng" dirty="0">
                <a:latin typeface="Arial" charset="0"/>
              </a:rPr>
              <a:t>deux approches théoriques</a:t>
            </a:r>
            <a:r>
              <a:rPr lang="fr-CA" sz="2800" i="1" dirty="0">
                <a:latin typeface="Arial" charset="0"/>
              </a:rPr>
              <a:t> et </a:t>
            </a:r>
            <a:br>
              <a:rPr lang="fr-CA" sz="2800" i="1" dirty="0">
                <a:latin typeface="Arial" charset="0"/>
              </a:rPr>
            </a:br>
            <a:r>
              <a:rPr lang="fr-CA" sz="2800" i="1" dirty="0">
                <a:latin typeface="Arial" charset="0"/>
              </a:rPr>
              <a:t>les utiliser pour comprendre ce qui est observé selon l’objet </a:t>
            </a:r>
            <a:r>
              <a:rPr lang="fr-CA" sz="2800" i="1" dirty="0" smtClean="0">
                <a:latin typeface="Arial" charset="0"/>
              </a:rPr>
              <a:t>choisi (60 points)</a:t>
            </a:r>
            <a:endParaRPr lang="fr-CA" sz="2800" i="1" dirty="0">
              <a:latin typeface="Arial" charset="0"/>
            </a:endParaRP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fr-CA" sz="2800" i="1" dirty="0">
                <a:latin typeface="Arial" charset="0"/>
              </a:rPr>
              <a:t>Comparer </a:t>
            </a:r>
            <a:r>
              <a:rPr lang="fr-FR" sz="2800" i="1" dirty="0">
                <a:latin typeface="Arial" charset="0"/>
              </a:rPr>
              <a:t>l’apport respectif de chacune des approches à la compréhension de l’objet </a:t>
            </a:r>
            <a:r>
              <a:rPr lang="fr-FR" sz="2800" i="1" dirty="0" smtClean="0">
                <a:latin typeface="Arial" charset="0"/>
              </a:rPr>
              <a:t>choisi </a:t>
            </a:r>
            <a:br>
              <a:rPr lang="fr-FR" sz="2800" i="1" dirty="0" smtClean="0">
                <a:latin typeface="Arial" charset="0"/>
              </a:rPr>
            </a:br>
            <a:r>
              <a:rPr lang="fr-FR" sz="2800" i="1" dirty="0" smtClean="0">
                <a:latin typeface="Arial" charset="0"/>
              </a:rPr>
              <a:t>(10 points)</a:t>
            </a:r>
          </a:p>
          <a:p>
            <a:pPr marL="609600" indent="-609600">
              <a:lnSpc>
                <a:spcPct val="110000"/>
              </a:lnSpc>
              <a:buFontTx/>
              <a:buAutoNum type="arabicPeriod"/>
            </a:pPr>
            <a:r>
              <a:rPr lang="fr-FR" sz="2800" i="1" dirty="0" smtClean="0">
                <a:latin typeface="Arial" charset="0"/>
              </a:rPr>
              <a:t>Français (10 points)</a:t>
            </a:r>
            <a:endParaRPr lang="en-CA" sz="2800" i="1" dirty="0">
              <a:latin typeface="Arial" charset="0"/>
            </a:endParaRP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2355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6E63C4-C32E-7F4F-9A53-7CBFBDBF99FD}" type="slidenum">
              <a:rPr lang="en-CA" sz="1400"/>
              <a:pPr eaLnBrk="1" hangingPunct="1"/>
              <a:t>1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849227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4143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sz="4000" b="1" dirty="0" smtClean="0">
                <a:latin typeface="Arial" charset="0"/>
                <a:ea typeface="+mj-ea"/>
                <a:cs typeface="+mj-cs"/>
              </a:rPr>
              <a:t>Comparaison des apports de chacune des approches</a:t>
            </a:r>
            <a:endParaRPr lang="fr-CA" sz="4000" b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26629" name="Rectangle 3"/>
          <p:cNvSpPr>
            <a:spLocks noGrp="1" noChangeArrowheads="1"/>
          </p:cNvSpPr>
          <p:nvPr>
            <p:ph idx="1"/>
          </p:nvPr>
        </p:nvSpPr>
        <p:spPr>
          <a:xfrm>
            <a:off x="663575" y="1557338"/>
            <a:ext cx="8229600" cy="5759450"/>
          </a:xfrm>
        </p:spPr>
        <p:txBody>
          <a:bodyPr rtlCol="0">
            <a:normAutofit/>
          </a:bodyPr>
          <a:lstStyle/>
          <a:p>
            <a:pPr marL="0" indent="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Critère de la </a:t>
            </a:r>
            <a:r>
              <a:rPr lang="fr-CA" sz="2400" u="sng" dirty="0" smtClean="0">
                <a:latin typeface="Arial" charset="0"/>
                <a:ea typeface="+mn-ea"/>
                <a:cs typeface="+mn-cs"/>
              </a:rPr>
              <a:t>valeur pratique de l’approche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 </a:t>
            </a:r>
            <a:r>
              <a:rPr lang="fr-CA" sz="1800" dirty="0" smtClean="0">
                <a:latin typeface="Arial" charset="0"/>
                <a:ea typeface="+mn-ea"/>
                <a:cs typeface="+mn-cs"/>
              </a:rPr>
              <a:t>(pertinence)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Positionner une approche par rapport à l’autre sous cet aspect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Analyse des </a:t>
            </a:r>
            <a:r>
              <a:rPr lang="fr-CA" sz="2400" u="sng" dirty="0" smtClean="0">
                <a:latin typeface="Arial" charset="0"/>
                <a:ea typeface="+mn-ea"/>
                <a:cs typeface="+mn-cs"/>
              </a:rPr>
              <a:t>différences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 entre les approches mais aussi de leurs </a:t>
            </a:r>
            <a:r>
              <a:rPr lang="fr-CA" sz="2400" u="sng" dirty="0" smtClean="0">
                <a:latin typeface="Arial" charset="0"/>
                <a:ea typeface="+mn-ea"/>
                <a:cs typeface="+mn-cs"/>
              </a:rPr>
              <a:t>points communs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u="sng" dirty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Identifier les limites d’une approche (ex: problème de  niveau)</a:t>
            </a: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Lien avec les forces et les faiblesses identifiées?</a:t>
            </a:r>
          </a:p>
          <a:p>
            <a:pPr marL="1057275" lvl="1" indent="-34290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CA" sz="2000" dirty="0" smtClean="0">
              <a:latin typeface="Arial" charset="0"/>
              <a:ea typeface="+mn-ea"/>
            </a:endParaRPr>
          </a:p>
          <a:p>
            <a:pPr marL="1057275" lvl="1" indent="-342900" fontAlgn="auto">
              <a:lnSpc>
                <a:spcPct val="80000"/>
              </a:lnSpc>
              <a:spcAft>
                <a:spcPts val="0"/>
              </a:spcAft>
              <a:buFont typeface="Arial" pitchFamily="34" charset="0"/>
              <a:buChar char="–"/>
              <a:defRPr/>
            </a:pPr>
            <a:endParaRPr lang="fr-CA" sz="2000" dirty="0">
              <a:latin typeface="Arial" charset="0"/>
              <a:ea typeface="+mn-ea"/>
            </a:endParaRP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4096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2840864-9091-8A47-9278-DEC1D4BEE841}" type="slidenum">
              <a:rPr lang="en-CA" sz="1400"/>
              <a:pPr eaLnBrk="1" hangingPunct="1"/>
              <a:t>10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4083437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857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sz="3600" b="1" dirty="0">
                <a:latin typeface="Arial" charset="0"/>
              </a:rPr>
              <a:t>2. Objectifs du travail d’équipe</a:t>
            </a:r>
            <a:br>
              <a:rPr lang="fr-CA" sz="3600" b="1" dirty="0">
                <a:latin typeface="Arial" charset="0"/>
              </a:rPr>
            </a:br>
            <a:r>
              <a:rPr lang="fr-CA" sz="3600" b="1" dirty="0">
                <a:latin typeface="Arial" charset="0"/>
              </a:rPr>
              <a:t>(volet oral</a:t>
            </a:r>
            <a:r>
              <a:rPr lang="fr-CA" sz="3600" b="1" dirty="0" smtClean="0">
                <a:latin typeface="Arial" charset="0"/>
              </a:rPr>
              <a:t>) (10 points)</a:t>
            </a:r>
            <a:endParaRPr lang="fr-CA" sz="3600" b="1" dirty="0">
              <a:latin typeface="Arial" charset="0"/>
            </a:endParaRP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609600" indent="-609600">
              <a:buFontTx/>
              <a:buAutoNum type="arabicPeriod"/>
            </a:pPr>
            <a:endParaRPr lang="fr-CA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fr-CA">
                <a:latin typeface="Arial" charset="0"/>
              </a:rPr>
              <a:t>Partager le fruit du travail d’analyse fait par chacune des équipes</a:t>
            </a:r>
          </a:p>
          <a:p>
            <a:pPr marL="609600" indent="-609600">
              <a:buFontTx/>
              <a:buAutoNum type="arabicPeriod"/>
            </a:pPr>
            <a:endParaRPr lang="fr-CA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r>
              <a:rPr lang="fr-CA">
                <a:latin typeface="Arial" charset="0"/>
              </a:rPr>
              <a:t>Bonifier le travail écrit suite à la discussion et aux questions</a:t>
            </a:r>
          </a:p>
          <a:p>
            <a:pPr marL="609600" indent="-609600">
              <a:buFontTx/>
              <a:buAutoNum type="arabicPeriod"/>
            </a:pPr>
            <a:endParaRPr lang="fr-CA">
              <a:latin typeface="Arial" charset="0"/>
            </a:endParaRPr>
          </a:p>
          <a:p>
            <a:pPr marL="609600" indent="-609600">
              <a:buFontTx/>
              <a:buAutoNum type="arabicPeriod"/>
            </a:pPr>
            <a:endParaRPr lang="en-CA">
              <a:latin typeface="Arial" charset="0"/>
            </a:endParaRP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4301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9FB3B25-17B0-4643-A415-DFAF23BEA6E4}" type="slidenum">
              <a:rPr lang="en-CA" sz="1400"/>
              <a:pPr eaLnBrk="1" hangingPunct="1"/>
              <a:t>11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65782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000" b="1">
                <a:latin typeface="Arial" charset="0"/>
                <a:ea typeface="+mj-ea"/>
                <a:cs typeface="+mj-cs"/>
              </a:rPr>
              <a:t>Directives particulières relatives à la présentation orale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r>
              <a:rPr lang="fr-CA" sz="2800" b="1" dirty="0" smtClean="0">
                <a:latin typeface="Arial" charset="0"/>
              </a:rPr>
              <a:t>Bien répartir le temps (exemple)</a:t>
            </a:r>
            <a:r>
              <a:rPr lang="fr-CA" sz="2800" dirty="0" smtClean="0">
                <a:latin typeface="Arial" charset="0"/>
              </a:rPr>
              <a:t>:</a:t>
            </a:r>
          </a:p>
          <a:p>
            <a:pPr lvl="1"/>
            <a:r>
              <a:rPr lang="fr-CA" sz="2400" dirty="0" smtClean="0">
                <a:latin typeface="Arial" charset="0"/>
              </a:rPr>
              <a:t>Description de l’objet choisi</a:t>
            </a:r>
          </a:p>
          <a:p>
            <a:pPr lvl="1"/>
            <a:r>
              <a:rPr lang="fr-CA" sz="2400" dirty="0" smtClean="0">
                <a:latin typeface="Arial" charset="0"/>
              </a:rPr>
              <a:t>Description de l’approche </a:t>
            </a:r>
          </a:p>
          <a:p>
            <a:pPr lvl="1"/>
            <a:r>
              <a:rPr lang="fr-CA" sz="2400" dirty="0" smtClean="0">
                <a:latin typeface="Arial" charset="0"/>
              </a:rPr>
              <a:t>Analyse de l’objet à l’aide de l’approche</a:t>
            </a:r>
          </a:p>
          <a:p>
            <a:pPr lvl="1"/>
            <a:r>
              <a:rPr lang="fr-CA" sz="2400" dirty="0" smtClean="0">
                <a:latin typeface="Arial" charset="0"/>
              </a:rPr>
              <a:t>Questions et discussion = 25 minutes </a:t>
            </a:r>
            <a:r>
              <a:rPr lang="fr-CA" sz="2000" dirty="0" smtClean="0">
                <a:latin typeface="Arial" charset="0"/>
              </a:rPr>
              <a:t>(non négociable)</a:t>
            </a:r>
          </a:p>
          <a:p>
            <a:r>
              <a:rPr lang="fr-CA" sz="2800" b="1" dirty="0" smtClean="0">
                <a:latin typeface="Arial" charset="0"/>
              </a:rPr>
              <a:t>Structurer l’exposé</a:t>
            </a:r>
          </a:p>
          <a:p>
            <a:r>
              <a:rPr lang="fr-CA" sz="2800" b="1" dirty="0" smtClean="0">
                <a:latin typeface="Arial" charset="0"/>
              </a:rPr>
              <a:t>Doser le contenu</a:t>
            </a:r>
          </a:p>
          <a:p>
            <a:r>
              <a:rPr lang="fr-CA" sz="2800" b="1" dirty="0" smtClean="0">
                <a:latin typeface="Arial" charset="0"/>
              </a:rPr>
              <a:t>Susciter l’intérêt</a:t>
            </a:r>
            <a:r>
              <a:rPr lang="fr-CA" sz="2800" dirty="0" smtClean="0">
                <a:latin typeface="Arial" charset="0"/>
              </a:rPr>
              <a:t> </a:t>
            </a:r>
            <a:r>
              <a:rPr lang="fr-CA" sz="2000" dirty="0" smtClean="0">
                <a:latin typeface="Arial" charset="0"/>
              </a:rPr>
              <a:t>(</a:t>
            </a:r>
            <a:r>
              <a:rPr lang="fr-CA" sz="2000" dirty="0" err="1" smtClean="0">
                <a:latin typeface="Arial" charset="0"/>
              </a:rPr>
              <a:t>ppt</a:t>
            </a:r>
            <a:r>
              <a:rPr lang="fr-CA" sz="2000" dirty="0" smtClean="0">
                <a:latin typeface="Arial" charset="0"/>
              </a:rPr>
              <a:t>, vidéo, jeu de rôles, etc.)</a:t>
            </a:r>
          </a:p>
          <a:p>
            <a:r>
              <a:rPr lang="fr-CA" sz="2800" b="1" dirty="0" smtClean="0">
                <a:latin typeface="Arial" charset="0"/>
              </a:rPr>
              <a:t>Horaire des présentations</a:t>
            </a:r>
            <a:endParaRPr lang="fr-CA" sz="2000" b="1" dirty="0" smtClean="0">
              <a:latin typeface="Arial" charset="0"/>
            </a:endParaRPr>
          </a:p>
          <a:p>
            <a:pPr lvl="1">
              <a:buFontTx/>
              <a:buNone/>
            </a:pPr>
            <a:endParaRPr lang="fr-CA" sz="2000" dirty="0" smtClean="0">
              <a:latin typeface="Arial" charset="0"/>
            </a:endParaRPr>
          </a:p>
          <a:p>
            <a:endParaRPr lang="fr-CA" sz="2000" dirty="0" smtClean="0">
              <a:latin typeface="Arial" charset="0"/>
            </a:endParaRPr>
          </a:p>
          <a:p>
            <a:pPr lvl="1"/>
            <a:endParaRPr lang="fr-CA" sz="2400" dirty="0">
              <a:latin typeface="Arial" charset="0"/>
            </a:endParaRPr>
          </a:p>
        </p:txBody>
      </p:sp>
      <p:sp>
        <p:nvSpPr>
          <p:cNvPr id="4506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4505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D01EC2A-57B5-6F46-A2DC-CBF2803E2720}" type="slidenum">
              <a:rPr lang="en-CA" sz="1400"/>
              <a:pPr eaLnBrk="1" hangingPunct="1"/>
              <a:t>12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12707917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2"/>
          <p:cNvSpPr>
            <a:spLocks noGrp="1" noChangeArrowheads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fr-CA" dirty="0" smtClean="0">
                <a:latin typeface="Arial" charset="0"/>
                <a:ea typeface="+mj-ea"/>
                <a:cs typeface="+mj-cs"/>
              </a:rPr>
              <a:t/>
            </a:r>
            <a:br>
              <a:rPr lang="fr-CA" dirty="0" smtClean="0">
                <a:latin typeface="Arial" charset="0"/>
                <a:ea typeface="+mj-ea"/>
                <a:cs typeface="+mj-cs"/>
              </a:rPr>
            </a:br>
            <a:r>
              <a:rPr lang="fr-CA" b="1" dirty="0" smtClean="0">
                <a:latin typeface="Arial" charset="0"/>
                <a:ea typeface="+mj-ea"/>
                <a:cs typeface="+mj-cs"/>
              </a:rPr>
              <a:t>Prochaine séance en classe </a:t>
            </a:r>
            <a:br>
              <a:rPr lang="fr-CA" b="1" dirty="0" smtClean="0">
                <a:latin typeface="Arial" charset="0"/>
                <a:ea typeface="+mj-ea"/>
                <a:cs typeface="+mj-cs"/>
              </a:rPr>
            </a:br>
            <a:r>
              <a:rPr lang="fr-CA" b="1" dirty="0" smtClean="0">
                <a:latin typeface="Arial" charset="0"/>
                <a:ea typeface="+mj-ea"/>
                <a:cs typeface="+mj-cs"/>
              </a:rPr>
              <a:t>29-30 octobre</a:t>
            </a:r>
            <a:endParaRPr lang="fr-CA" sz="2800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33797" name="Rectangle 3"/>
          <p:cNvSpPr>
            <a:spLocks noGrp="1" noChangeArrowheads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endParaRPr lang="fr-FR" sz="2800" b="1" u="sng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fr-FR" sz="2800" b="1" u="sng" dirty="0">
                <a:latin typeface="Arial" charset="0"/>
                <a:ea typeface="+mn-ea"/>
                <a:cs typeface="+mn-cs"/>
              </a:rPr>
              <a:t>SVP faire approuver d’ici là (au plus tard) :</a:t>
            </a:r>
            <a:endParaRPr lang="fr-CA" sz="2800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 smtClean="0">
                <a:latin typeface="Arial" charset="0"/>
                <a:ea typeface="+mn-ea"/>
                <a:cs typeface="+mn-cs"/>
              </a:rPr>
              <a:t>Objet étudié</a:t>
            </a:r>
            <a:endParaRPr lang="fr-CA" sz="2800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>
                <a:latin typeface="Arial" charset="0"/>
                <a:ea typeface="+mn-ea"/>
                <a:cs typeface="+mn-cs"/>
              </a:rPr>
              <a:t>D</a:t>
            </a:r>
            <a:r>
              <a:rPr lang="fr-CA" sz="2800" b="1" dirty="0" smtClean="0">
                <a:latin typeface="Arial" charset="0"/>
                <a:ea typeface="+mn-ea"/>
                <a:cs typeface="+mn-cs"/>
              </a:rPr>
              <a:t>eux </a:t>
            </a:r>
            <a:r>
              <a:rPr lang="fr-CA" sz="2800" b="1" dirty="0">
                <a:latin typeface="Arial" charset="0"/>
                <a:ea typeface="+mn-ea"/>
                <a:cs typeface="+mn-cs"/>
              </a:rPr>
              <a:t>(2) approches choisies pour le travail </a:t>
            </a:r>
            <a:r>
              <a:rPr lang="fr-CA" sz="2800" b="1" dirty="0" smtClean="0">
                <a:latin typeface="Arial" charset="0"/>
                <a:ea typeface="+mn-ea"/>
                <a:cs typeface="+mn-cs"/>
              </a:rPr>
              <a:t>écrit</a:t>
            </a:r>
            <a:endParaRPr lang="fr-CA" sz="2800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800" b="1" dirty="0">
                <a:latin typeface="Arial" charset="0"/>
                <a:ea typeface="+mn-ea"/>
                <a:cs typeface="+mn-cs"/>
              </a:rPr>
              <a:t>A</a:t>
            </a:r>
            <a:r>
              <a:rPr lang="fr-CA" sz="2800" b="1" dirty="0" smtClean="0">
                <a:latin typeface="Arial" charset="0"/>
                <a:ea typeface="+mn-ea"/>
                <a:cs typeface="+mn-cs"/>
              </a:rPr>
              <a:t>pproche </a:t>
            </a:r>
            <a:r>
              <a:rPr lang="fr-CA" sz="2800" b="1" dirty="0">
                <a:latin typeface="Arial" charset="0"/>
                <a:ea typeface="+mn-ea"/>
                <a:cs typeface="+mn-cs"/>
              </a:rPr>
              <a:t>présentée lors de l’exposé </a:t>
            </a:r>
            <a:r>
              <a:rPr lang="fr-CA" sz="2800" b="1" dirty="0" smtClean="0">
                <a:latin typeface="Arial" charset="0"/>
                <a:ea typeface="+mn-ea"/>
                <a:cs typeface="+mn-cs"/>
              </a:rPr>
              <a:t>oral</a:t>
            </a:r>
            <a:endParaRPr lang="fr-CA" sz="2800" b="1" dirty="0">
              <a:latin typeface="Arial" charset="0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800" b="1" dirty="0">
              <a:latin typeface="Arial" charset="0"/>
              <a:ea typeface="+mn-ea"/>
              <a:cs typeface="+mn-cs"/>
            </a:endParaRP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A" sz="2400" b="1" u="sng" dirty="0">
                <a:latin typeface="Arial" charset="0"/>
                <a:ea typeface="+mn-ea"/>
              </a:rPr>
              <a:t>PREMIER ARRIVÉ, PREMIER SERVI</a:t>
            </a:r>
            <a:r>
              <a:rPr lang="fr-CA" sz="2400" b="1" dirty="0">
                <a:latin typeface="Arial" charset="0"/>
                <a:ea typeface="+mn-ea"/>
              </a:rPr>
              <a:t>!!!!</a:t>
            </a:r>
          </a:p>
          <a:p>
            <a:pPr lvl="1" fontAlgn="auto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fr-CA" sz="2400" b="1" u="sng" dirty="0" smtClean="0">
                <a:latin typeface="Arial" charset="0"/>
                <a:ea typeface="+mn-ea"/>
              </a:rPr>
              <a:t>Ma</a:t>
            </a:r>
            <a:r>
              <a:rPr lang="fr-CA" sz="2400" b="1" dirty="0" smtClean="0">
                <a:latin typeface="Arial" charset="0"/>
                <a:ea typeface="+mn-ea"/>
              </a:rPr>
              <a:t> prérogative de </a:t>
            </a:r>
            <a:r>
              <a:rPr lang="fr-CA" sz="2400" b="1" dirty="0">
                <a:latin typeface="Arial" charset="0"/>
                <a:ea typeface="+mn-ea"/>
              </a:rPr>
              <a:t>demander de changer l’objet ou l’approche (si conflit entre deux équipes)</a:t>
            </a:r>
            <a:endParaRPr lang="fr-CA" sz="2400" dirty="0">
              <a:latin typeface="Arial" charset="0"/>
              <a:ea typeface="+mn-ea"/>
            </a:endParaRPr>
          </a:p>
          <a:p>
            <a:pPr algn="ctr" fontAlgn="auto">
              <a:spcAft>
                <a:spcPts val="0"/>
              </a:spcAft>
              <a:buFontTx/>
              <a:buNone/>
              <a:defRPr/>
            </a:pPr>
            <a:endParaRPr lang="en-CA" sz="3800" dirty="0">
              <a:latin typeface="Arial" charset="0"/>
              <a:ea typeface="+mn-ea"/>
              <a:cs typeface="+mn-cs"/>
            </a:endParaRPr>
          </a:p>
        </p:txBody>
      </p:sp>
      <p:sp>
        <p:nvSpPr>
          <p:cNvPr id="4710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4710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F84329D-2A08-F649-987E-31CB529FAEE8}" type="slidenum">
              <a:rPr lang="en-CA" sz="1400"/>
              <a:pPr eaLnBrk="1" hangingPunct="1"/>
              <a:t>13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485928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57238"/>
            <a:ext cx="8229600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4000" b="1" dirty="0">
                <a:latin typeface="Arial" charset="0"/>
                <a:ea typeface="+mj-ea"/>
                <a:cs typeface="+mj-cs"/>
              </a:rPr>
              <a:t>Section 1 du travail</a:t>
            </a:r>
            <a:br>
              <a:rPr lang="en-CA" sz="4000" b="1" dirty="0">
                <a:latin typeface="Arial" charset="0"/>
                <a:ea typeface="+mj-ea"/>
                <a:cs typeface="+mj-cs"/>
              </a:rPr>
            </a:br>
            <a:r>
              <a:rPr lang="fr-FR" sz="2800" b="1" dirty="0">
                <a:latin typeface="Arial" charset="0"/>
                <a:ea typeface="+mj-ea"/>
                <a:cs typeface="+mj-cs"/>
              </a:rPr>
              <a:t>Description d’un enjeu, une situation, un phénomène ou un cas en RI </a:t>
            </a:r>
            <a:r>
              <a:rPr lang="fr-FR" sz="2800" b="1" dirty="0" smtClean="0">
                <a:latin typeface="Arial" charset="0"/>
                <a:ea typeface="+mj-ea"/>
                <a:cs typeface="+mj-cs"/>
              </a:rPr>
              <a:t/>
            </a:r>
            <a:br>
              <a:rPr lang="fr-FR" sz="2800" b="1" dirty="0" smtClean="0">
                <a:latin typeface="Arial" charset="0"/>
                <a:ea typeface="+mj-ea"/>
                <a:cs typeface="+mj-cs"/>
              </a:rPr>
            </a:br>
            <a:r>
              <a:rPr lang="fr-FR" sz="2800" b="1" dirty="0" smtClean="0">
                <a:latin typeface="Arial" charset="0"/>
                <a:ea typeface="+mj-ea"/>
                <a:cs typeface="+mj-cs"/>
              </a:rPr>
              <a:t>- </a:t>
            </a:r>
            <a:r>
              <a:rPr lang="fr-FR" sz="2800" b="1" dirty="0">
                <a:latin typeface="Arial" charset="0"/>
                <a:ea typeface="+mj-ea"/>
                <a:cs typeface="+mj-cs"/>
              </a:rPr>
              <a:t>OBJET </a:t>
            </a:r>
            <a:r>
              <a:rPr lang="fr-FR" sz="2800" b="1" dirty="0" smtClean="0">
                <a:latin typeface="Arial" charset="0"/>
                <a:ea typeface="+mj-ea"/>
                <a:cs typeface="+mj-cs"/>
              </a:rPr>
              <a:t>–</a:t>
            </a:r>
            <a:r>
              <a:rPr lang="fr-CA" sz="2800" b="1" dirty="0" smtClean="0">
                <a:latin typeface="Arial" charset="0"/>
                <a:ea typeface="+mj-ea"/>
                <a:cs typeface="+mj-cs"/>
              </a:rPr>
              <a:t> (30 points)</a:t>
            </a:r>
            <a:endParaRPr lang="en-CA" sz="2800" b="1" dirty="0">
              <a:latin typeface="Arial" charset="0"/>
              <a:ea typeface="+mj-ea"/>
              <a:cs typeface="+mj-cs"/>
            </a:endParaRP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581275"/>
            <a:ext cx="8229600" cy="4525963"/>
          </a:xfrm>
        </p:spPr>
        <p:txBody>
          <a:bodyPr/>
          <a:lstStyle/>
          <a:p>
            <a:pPr marL="381000" indent="-3810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Faire une </a:t>
            </a:r>
            <a:r>
              <a:rPr lang="fr-CA" sz="2400" i="1" u="sng" dirty="0">
                <a:latin typeface="Arial" charset="0"/>
              </a:rPr>
              <a:t>description</a:t>
            </a:r>
            <a:r>
              <a:rPr lang="fr-CA" sz="2400" i="1" dirty="0">
                <a:latin typeface="Arial" charset="0"/>
              </a:rPr>
              <a:t> riche, documentée et complète </a:t>
            </a:r>
            <a:endParaRPr lang="fr-CA" sz="2400" i="1" dirty="0" smtClean="0">
              <a:latin typeface="Arial" charset="0"/>
            </a:endParaRPr>
          </a:p>
          <a:p>
            <a:pPr marL="381000" indent="-381000">
              <a:lnSpc>
                <a:spcPct val="80000"/>
              </a:lnSpc>
            </a:pPr>
            <a:endParaRPr lang="fr-CA" sz="2400" i="1" dirty="0">
              <a:latin typeface="Arial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Description doit dépeindre les complexités de la situation de façon complète et </a:t>
            </a:r>
            <a:r>
              <a:rPr lang="fr-CA" sz="2400" i="1" u="sng" dirty="0">
                <a:latin typeface="Arial" charset="0"/>
              </a:rPr>
              <a:t>non impressionniste</a:t>
            </a:r>
          </a:p>
          <a:p>
            <a:pPr marL="1219200" lvl="2" indent="-304800">
              <a:lnSpc>
                <a:spcPct val="80000"/>
              </a:lnSpc>
              <a:buFontTx/>
              <a:buNone/>
            </a:pPr>
            <a:endParaRPr lang="fr-CA" i="1" dirty="0">
              <a:latin typeface="Arial" charset="0"/>
            </a:endParaRPr>
          </a:p>
          <a:p>
            <a:pPr marL="381000" indent="-381000">
              <a:lnSpc>
                <a:spcPct val="80000"/>
              </a:lnSpc>
            </a:pPr>
            <a:r>
              <a:rPr lang="fr-CA" sz="2400" i="1" u="sng" dirty="0">
                <a:latin typeface="Arial" charset="0"/>
              </a:rPr>
              <a:t>Sources des informations</a:t>
            </a:r>
            <a:r>
              <a:rPr lang="fr-CA" sz="2400" i="1" dirty="0">
                <a:latin typeface="Arial" charset="0"/>
              </a:rPr>
              <a:t> colligées peuvent être:</a:t>
            </a:r>
          </a:p>
          <a:p>
            <a:pPr marL="800100" lvl="1" indent="-3429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littérature scientifique ou professionnelle</a:t>
            </a:r>
          </a:p>
          <a:p>
            <a:pPr marL="800100" lvl="1" indent="-3429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journaux et les médias</a:t>
            </a:r>
          </a:p>
          <a:p>
            <a:pPr marL="800100" lvl="1" indent="-3429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entrevues avec des intervenants directs</a:t>
            </a:r>
          </a:p>
          <a:p>
            <a:pPr marL="800100" lvl="1" indent="-342900">
              <a:lnSpc>
                <a:spcPct val="80000"/>
              </a:lnSpc>
            </a:pPr>
            <a:r>
              <a:rPr lang="fr-CA" sz="2400" i="1" dirty="0">
                <a:latin typeface="Arial" charset="0"/>
              </a:rPr>
              <a:t>autres sources (ex: vidéos)</a:t>
            </a:r>
            <a:endParaRPr lang="en-CA" sz="2400" i="1" dirty="0">
              <a:latin typeface="Arial" charset="0"/>
            </a:endParaRPr>
          </a:p>
        </p:txBody>
      </p:sp>
      <p:sp>
        <p:nvSpPr>
          <p:cNvPr id="25604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25603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11E1F09-21F6-7344-AB58-A2AA5D9D9EF9}" type="slidenum">
              <a:rPr lang="en-CA" sz="1400"/>
              <a:pPr eaLnBrk="1" hangingPunct="1"/>
              <a:t>2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0359386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3200" b="1">
                <a:latin typeface="Arial" charset="0"/>
              </a:rPr>
              <a:t>Exemples d’objet pour le travail d’équipe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879475" y="1412875"/>
            <a:ext cx="8229600" cy="4997450"/>
          </a:xfrm>
        </p:spPr>
        <p:txBody>
          <a:bodyPr/>
          <a:lstStyle/>
          <a:p>
            <a:r>
              <a:rPr lang="fr-CA" sz="2400" dirty="0">
                <a:latin typeface="Arial" charset="0"/>
              </a:rPr>
              <a:t>Mondialisation</a:t>
            </a:r>
          </a:p>
          <a:p>
            <a:r>
              <a:rPr lang="fr-CA" sz="2400" dirty="0">
                <a:latin typeface="Arial" charset="0"/>
              </a:rPr>
              <a:t>Vieillissement de la main-d’œuvre, immigration</a:t>
            </a:r>
          </a:p>
          <a:p>
            <a:r>
              <a:rPr lang="fr-CA" sz="2400" dirty="0">
                <a:latin typeface="Arial" charset="0"/>
              </a:rPr>
              <a:t>Conciliation vie personnelle-travail</a:t>
            </a:r>
          </a:p>
          <a:p>
            <a:r>
              <a:rPr lang="fr-CA" sz="2400" dirty="0">
                <a:latin typeface="Arial" charset="0"/>
              </a:rPr>
              <a:t>Conflits de travail (terminés ou en cours)</a:t>
            </a:r>
          </a:p>
          <a:p>
            <a:r>
              <a:rPr lang="fr-CA" sz="2400" dirty="0">
                <a:latin typeface="Arial" charset="0"/>
              </a:rPr>
              <a:t>Implantation d’une nouvelle pratique en MT</a:t>
            </a:r>
          </a:p>
          <a:p>
            <a:r>
              <a:rPr lang="fr-CA" sz="2400" dirty="0">
                <a:latin typeface="Arial" charset="0"/>
              </a:rPr>
              <a:t>Attraction et rétention de la main-d’œuvre</a:t>
            </a:r>
          </a:p>
          <a:p>
            <a:r>
              <a:rPr lang="fr-CA" sz="2400" dirty="0">
                <a:latin typeface="Arial" charset="0"/>
              </a:rPr>
              <a:t>Santé psychologique, etc.</a:t>
            </a:r>
          </a:p>
          <a:p>
            <a:r>
              <a:rPr lang="fr-CA" sz="2400" u="sng" dirty="0">
                <a:latin typeface="Arial" charset="0"/>
              </a:rPr>
              <a:t>IMPORTANT:</a:t>
            </a:r>
            <a:r>
              <a:rPr lang="fr-CA" sz="2400" dirty="0">
                <a:latin typeface="Arial" charset="0"/>
              </a:rPr>
              <a:t> </a:t>
            </a:r>
          </a:p>
          <a:p>
            <a:pPr lvl="1"/>
            <a:r>
              <a:rPr lang="fr-CA" sz="2200" dirty="0">
                <a:latin typeface="Arial" charset="0"/>
              </a:rPr>
              <a:t>Ne pas se limiter à cette </a:t>
            </a:r>
            <a:r>
              <a:rPr lang="fr-CA" sz="2200" dirty="0" smtClean="0">
                <a:latin typeface="Arial" charset="0"/>
              </a:rPr>
              <a:t>liste !</a:t>
            </a:r>
            <a:endParaRPr lang="fr-CA" sz="2200" dirty="0">
              <a:latin typeface="Arial" charset="0"/>
            </a:endParaRPr>
          </a:p>
          <a:p>
            <a:pPr lvl="1"/>
            <a:r>
              <a:rPr lang="fr-CA" sz="2200" dirty="0">
                <a:latin typeface="Arial" charset="0"/>
              </a:rPr>
              <a:t>Certains objets se prêtent mieux à être étudiés par certaines approches que </a:t>
            </a:r>
            <a:r>
              <a:rPr lang="fr-CA" sz="2200" dirty="0" smtClean="0">
                <a:latin typeface="Arial" charset="0"/>
              </a:rPr>
              <a:t>d’autres…</a:t>
            </a:r>
            <a:endParaRPr lang="fr-CA" sz="2200" dirty="0">
              <a:latin typeface="Arial" charset="0"/>
            </a:endParaRPr>
          </a:p>
        </p:txBody>
      </p:sp>
      <p:sp>
        <p:nvSpPr>
          <p:cNvPr id="2765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2765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531180B-6458-4A4C-B646-0C23A8C1DF18}" type="slidenum">
              <a:rPr lang="en-CA" sz="1400"/>
              <a:pPr eaLnBrk="1" hangingPunct="1"/>
              <a:t>3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1868838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14338"/>
            <a:ext cx="8229600" cy="1143000"/>
          </a:xfrm>
        </p:spPr>
        <p:txBody>
          <a:bodyPr/>
          <a:lstStyle/>
          <a:p>
            <a:r>
              <a:rPr lang="fr-CA" sz="3200" b="1" dirty="0">
                <a:latin typeface="Arial" charset="0"/>
              </a:rPr>
              <a:t>1</a:t>
            </a:r>
            <a:r>
              <a:rPr lang="fr-CA" sz="3200" b="1" baseline="30000" dirty="0">
                <a:latin typeface="Arial" charset="0"/>
              </a:rPr>
              <a:t>ère</a:t>
            </a:r>
            <a:r>
              <a:rPr lang="fr-CA" sz="3200" b="1" dirty="0">
                <a:latin typeface="Arial" charset="0"/>
              </a:rPr>
              <a:t> partie de la section 2 du travail</a:t>
            </a:r>
            <a:br>
              <a:rPr lang="fr-CA" sz="3200" b="1" dirty="0">
                <a:latin typeface="Arial" charset="0"/>
              </a:rPr>
            </a:br>
            <a:r>
              <a:rPr lang="fr-CA" sz="3200" b="1" dirty="0">
                <a:latin typeface="Arial" charset="0"/>
              </a:rPr>
              <a:t>Description des approches </a:t>
            </a:r>
            <a:r>
              <a:rPr lang="fr-CA" sz="3200" b="1" dirty="0" smtClean="0">
                <a:latin typeface="Arial" charset="0"/>
              </a:rPr>
              <a:t>(60 points)</a:t>
            </a:r>
            <a:endParaRPr lang="fr-CA" sz="3200" b="1" dirty="0">
              <a:latin typeface="Arial" charset="0"/>
            </a:endParaRP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250825" y="1700213"/>
            <a:ext cx="8604250" cy="5257800"/>
          </a:xfrm>
        </p:spPr>
        <p:txBody>
          <a:bodyPr/>
          <a:lstStyle/>
          <a:p>
            <a:pPr defTabSz="431800">
              <a:buFontTx/>
              <a:buNone/>
            </a:pPr>
            <a:r>
              <a:rPr lang="fr-CA" sz="2600" dirty="0">
                <a:latin typeface="Arial" charset="0"/>
              </a:rPr>
              <a:t>2.	</a:t>
            </a:r>
            <a:r>
              <a:rPr lang="fr-CA" sz="2600" i="1" dirty="0">
                <a:latin typeface="Arial" charset="0"/>
              </a:rPr>
              <a:t>Pour </a:t>
            </a:r>
            <a:r>
              <a:rPr lang="fr-CA" sz="2600" i="1" u="sng" dirty="0">
                <a:latin typeface="Arial" charset="0"/>
              </a:rPr>
              <a:t>chacune</a:t>
            </a:r>
            <a:r>
              <a:rPr lang="fr-CA" sz="2600" i="1" dirty="0">
                <a:latin typeface="Arial" charset="0"/>
              </a:rPr>
              <a:t> des deux approches théoriques choisies (30 points </a:t>
            </a:r>
            <a:r>
              <a:rPr lang="fr-CA" sz="2600" i="1" u="sng" dirty="0">
                <a:latin typeface="Arial" charset="0"/>
              </a:rPr>
              <a:t>par </a:t>
            </a:r>
            <a:r>
              <a:rPr lang="fr-CA" sz="2600" i="1" u="sng" dirty="0" smtClean="0">
                <a:latin typeface="Arial" charset="0"/>
              </a:rPr>
              <a:t>approche, donc 60 points au total</a:t>
            </a:r>
            <a:r>
              <a:rPr lang="fr-CA" sz="2600" i="1" dirty="0" smtClean="0">
                <a:latin typeface="Arial" charset="0"/>
              </a:rPr>
              <a:t>)</a:t>
            </a:r>
            <a:r>
              <a:rPr lang="fr-CA" sz="2600" i="1" dirty="0">
                <a:latin typeface="Arial" charset="0"/>
              </a:rPr>
              <a:t>:</a:t>
            </a:r>
          </a:p>
          <a:p>
            <a:pPr defTabSz="431800">
              <a:buFontTx/>
              <a:buNone/>
            </a:pPr>
            <a:r>
              <a:rPr lang="fr-CA" sz="2600" i="1" dirty="0">
                <a:latin typeface="Arial" charset="0"/>
              </a:rPr>
              <a:t>	2.1	Introduire l’approche (définitions, origines 					disciplinaire ou historique, variantes, objet, 				etc.) (1/2 page) (5 points);</a:t>
            </a:r>
          </a:p>
          <a:p>
            <a:pPr defTabSz="431800">
              <a:buFontTx/>
              <a:buNone/>
            </a:pPr>
            <a:r>
              <a:rPr lang="fr-CA" sz="2600" i="1" dirty="0">
                <a:latin typeface="Arial" charset="0"/>
              </a:rPr>
              <a:t>	2.2	Présenter ses fondements théoriques 	</a:t>
            </a:r>
            <a:br>
              <a:rPr lang="fr-CA" sz="2600" i="1" dirty="0">
                <a:latin typeface="Arial" charset="0"/>
              </a:rPr>
            </a:br>
            <a:r>
              <a:rPr lang="fr-CA" sz="2600" i="1" dirty="0">
                <a:latin typeface="Arial" charset="0"/>
              </a:rPr>
              <a:t>			(environ 1 1/2 page) (10 points):</a:t>
            </a:r>
          </a:p>
          <a:p>
            <a:pPr defTabSz="431800">
              <a:buFontTx/>
              <a:buNone/>
            </a:pPr>
            <a:r>
              <a:rPr lang="fr-CA" sz="2600" i="1" dirty="0">
                <a:latin typeface="Arial" charset="0"/>
              </a:rPr>
              <a:t>			a-	Postulats principaux;</a:t>
            </a:r>
          </a:p>
          <a:p>
            <a:pPr defTabSz="431800">
              <a:buFontTx/>
              <a:buNone/>
            </a:pPr>
            <a:r>
              <a:rPr lang="fr-CA" sz="2600" i="1" dirty="0">
                <a:latin typeface="Arial" charset="0"/>
              </a:rPr>
              <a:t>			b-	Principaux concepts ou variables;</a:t>
            </a:r>
          </a:p>
          <a:p>
            <a:pPr defTabSz="431800">
              <a:buFontTx/>
              <a:buNone/>
            </a:pPr>
            <a:r>
              <a:rPr lang="fr-CA" sz="2600" i="1" dirty="0">
                <a:latin typeface="Arial" charset="0"/>
              </a:rPr>
              <a:t>			c-	Liens entre les concepts, schéma et explications	</a:t>
            </a:r>
            <a:endParaRPr lang="en-CA" sz="2600" dirty="0">
              <a:latin typeface="Arial" charset="0"/>
            </a:endParaRP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2969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72BF060-DB40-1F4B-A11A-2720533E99EE}" type="slidenum">
              <a:rPr lang="en-CA" sz="1400"/>
              <a:pPr eaLnBrk="1" hangingPunct="1"/>
              <a:t>4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29635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229600" cy="1143000"/>
          </a:xfrm>
        </p:spPr>
        <p:txBody>
          <a:bodyPr/>
          <a:lstStyle/>
          <a:p>
            <a:r>
              <a:rPr lang="fr-CA" sz="3200" b="1">
                <a:latin typeface="Arial" charset="0"/>
              </a:rPr>
              <a:t>1</a:t>
            </a:r>
            <a:r>
              <a:rPr lang="fr-CA" sz="3200" b="1" baseline="30000">
                <a:latin typeface="Arial" charset="0"/>
              </a:rPr>
              <a:t>ère</a:t>
            </a:r>
            <a:r>
              <a:rPr lang="fr-CA" sz="3200" b="1">
                <a:latin typeface="Arial" charset="0"/>
              </a:rPr>
              <a:t> partie de la section 2 du travail</a:t>
            </a:r>
            <a:br>
              <a:rPr lang="fr-CA" sz="3200" b="1">
                <a:latin typeface="Arial" charset="0"/>
              </a:rPr>
            </a:br>
            <a:r>
              <a:rPr lang="fr-CA" sz="3200" b="1">
                <a:latin typeface="Arial" charset="0"/>
              </a:rPr>
              <a:t>Description des approches </a:t>
            </a:r>
          </a:p>
        </p:txBody>
      </p:sp>
      <p:sp>
        <p:nvSpPr>
          <p:cNvPr id="31745" name="Espace réservé du contenu 2"/>
          <p:cNvSpPr>
            <a:spLocks noGrp="1"/>
          </p:cNvSpPr>
          <p:nvPr>
            <p:ph idx="1"/>
          </p:nvPr>
        </p:nvSpPr>
        <p:spPr>
          <a:xfrm>
            <a:off x="457200" y="1711325"/>
            <a:ext cx="8229600" cy="4525963"/>
          </a:xfrm>
        </p:spPr>
        <p:txBody>
          <a:bodyPr/>
          <a:lstStyle/>
          <a:p>
            <a:r>
              <a:rPr lang="fr-CA" sz="2600" i="1">
                <a:latin typeface="Arial" charset="0"/>
              </a:rPr>
              <a:t>2.3	Identifier trois (3) forces et trois (3) faiblesses de 	l’approche théorique  (environ 1/2 page) </a:t>
            </a:r>
            <a:br>
              <a:rPr lang="fr-CA" sz="2600" i="1">
                <a:latin typeface="Arial" charset="0"/>
              </a:rPr>
            </a:br>
            <a:r>
              <a:rPr lang="fr-CA" sz="2600" i="1">
                <a:latin typeface="Arial" charset="0"/>
              </a:rPr>
              <a:t>	(3 points);</a:t>
            </a:r>
          </a:p>
          <a:p>
            <a:endParaRPr lang="fr-FR" sz="2600">
              <a:latin typeface="Calibri" charset="0"/>
            </a:endParaRP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 © Dufour-Poirier Mélanie, 2014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6267CF-265D-9D46-B66B-616B226E8A97}" type="slidenum">
              <a:rPr lang="en-CA"/>
              <a:pPr>
                <a:defRPr/>
              </a:pPr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4780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r-CA" sz="3200" b="1">
                <a:latin typeface="Arial" charset="0"/>
              </a:rPr>
              <a:t>2</a:t>
            </a:r>
            <a:r>
              <a:rPr lang="fr-CA" sz="3200" b="1" baseline="30000">
                <a:latin typeface="Arial" charset="0"/>
              </a:rPr>
              <a:t>e</a:t>
            </a:r>
            <a:r>
              <a:rPr lang="fr-CA" sz="3200" b="1">
                <a:latin typeface="Arial" charset="0"/>
              </a:rPr>
              <a:t> partie de la section 2 du travail</a:t>
            </a:r>
            <a:br>
              <a:rPr lang="fr-CA" sz="3200" b="1">
                <a:latin typeface="Arial" charset="0"/>
              </a:rPr>
            </a:br>
            <a:r>
              <a:rPr lang="fr-CA" sz="3200" b="1">
                <a:latin typeface="Arial" charset="0"/>
              </a:rPr>
              <a:t>Choix et utilisation des approches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781050" y="1773238"/>
            <a:ext cx="7751763" cy="4525962"/>
          </a:xfrm>
        </p:spPr>
        <p:txBody>
          <a:bodyPr/>
          <a:lstStyle/>
          <a:p>
            <a:pPr>
              <a:buFontTx/>
              <a:buNone/>
            </a:pPr>
            <a:r>
              <a:rPr lang="fr-CA" sz="2600" i="1" dirty="0">
                <a:latin typeface="Arial" charset="0"/>
              </a:rPr>
              <a:t>2.4 Justifier le choix de cette approche théorique pour étudier la question choisie (environ ¼ page) (2 points)</a:t>
            </a:r>
          </a:p>
          <a:p>
            <a:pPr>
              <a:buFontTx/>
              <a:buNone/>
            </a:pPr>
            <a:endParaRPr lang="fr-CA" sz="2600" i="1" dirty="0">
              <a:latin typeface="Arial" charset="0"/>
            </a:endParaRPr>
          </a:p>
          <a:p>
            <a:pPr>
              <a:buFontTx/>
              <a:buNone/>
            </a:pPr>
            <a:r>
              <a:rPr lang="fr-CA" sz="2600" i="1" dirty="0">
                <a:latin typeface="Arial" charset="0"/>
              </a:rPr>
              <a:t>2.5 Interpréter ce qui est observé; </a:t>
            </a:r>
            <a:r>
              <a:rPr lang="fr-CA" sz="2600" i="1" dirty="0" smtClean="0">
                <a:latin typeface="Arial" charset="0"/>
              </a:rPr>
              <a:t>Qu’est</a:t>
            </a:r>
            <a:r>
              <a:rPr lang="fr-CA" sz="2600" i="1" dirty="0">
                <a:latin typeface="Arial" charset="0"/>
              </a:rPr>
              <a:t>-ce que l’approche nous permet de comprendre? </a:t>
            </a:r>
            <a:r>
              <a:rPr lang="fr-CA" sz="2600" i="1" dirty="0" smtClean="0">
                <a:latin typeface="Arial" charset="0"/>
              </a:rPr>
              <a:t>Pourquoi </a:t>
            </a:r>
            <a:r>
              <a:rPr lang="fr-CA" sz="2600" i="1" dirty="0">
                <a:latin typeface="Arial" charset="0"/>
              </a:rPr>
              <a:t>observe-t-on ce qu’on observe? Peut-on faire des prédictions? Y a-t-il des aspects qui demeurent inexpliqués? (environ 1 page) </a:t>
            </a:r>
            <a:br>
              <a:rPr lang="fr-CA" sz="2600" i="1" dirty="0">
                <a:latin typeface="Arial" charset="0"/>
              </a:rPr>
            </a:br>
            <a:r>
              <a:rPr lang="fr-CA" sz="2600" i="1" dirty="0">
                <a:latin typeface="Arial" charset="0"/>
              </a:rPr>
              <a:t>(10 points)</a:t>
            </a:r>
            <a:endParaRPr lang="en-CA" sz="2600" i="1" dirty="0">
              <a:latin typeface="Arial" charset="0"/>
            </a:endParaRP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32771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F117EA1-6D68-8340-8B2E-4B26B95A5DA0}" type="slidenum">
              <a:rPr lang="en-CA" sz="1400"/>
              <a:pPr eaLnBrk="1" hangingPunct="1"/>
              <a:t>6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41798044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557213"/>
            <a:ext cx="8229600" cy="1143000"/>
          </a:xfrm>
        </p:spPr>
        <p:txBody>
          <a:bodyPr/>
          <a:lstStyle/>
          <a:p>
            <a:r>
              <a:rPr lang="fr-CA" sz="3200" b="1">
                <a:latin typeface="Arial" charset="0"/>
              </a:rPr>
              <a:t>2. Justification du choix des approches pour étudier l’objet privilégié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2420938"/>
            <a:ext cx="8208963" cy="33401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fr-CA" sz="2400" b="1">
                <a:latin typeface="Arial" charset="0"/>
              </a:rPr>
              <a:t>Choix de l’approche: meilleure pour étudier…</a:t>
            </a:r>
            <a:endParaRPr lang="fr-CA" sz="240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fr-CA" sz="2400">
              <a:latin typeface="Arial" charset="0"/>
            </a:endParaRPr>
          </a:p>
          <a:p>
            <a:pPr lvl="1">
              <a:lnSpc>
                <a:spcPct val="80000"/>
              </a:lnSpc>
              <a:buFontTx/>
              <a:buNone/>
            </a:pPr>
            <a:r>
              <a:rPr lang="fr-CA" sz="2200">
                <a:latin typeface="Arial" charset="0"/>
              </a:rPr>
              <a:t>	Conflits de travail? Mondialisation? Délocalisations? Climat de travail? Attraction et rétention de la main-d’œuvre? Évitement des syndicats? Diversité de la main-d’œuvre? Lois spéciales? Milieux non syndiqués? Détresse psychologique au travail? Etc.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fr-CA" sz="240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fr-CA" sz="2400" b="1">
                <a:latin typeface="Arial" charset="0"/>
              </a:rPr>
              <a:t>Justification de l’approche (pourquoi ce choix?)</a:t>
            </a:r>
            <a:r>
              <a:rPr lang="fr-CA" sz="2400">
                <a:latin typeface="Arial" charset="0"/>
              </a:rPr>
              <a:t>	</a:t>
            </a:r>
          </a:p>
          <a:p>
            <a:pPr>
              <a:lnSpc>
                <a:spcPct val="80000"/>
              </a:lnSpc>
              <a:buFontTx/>
              <a:buNone/>
            </a:pPr>
            <a:endParaRPr lang="fr-CA" sz="240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fr-CA" sz="2400">
              <a:latin typeface="Arial" charset="0"/>
            </a:endParaRPr>
          </a:p>
        </p:txBody>
      </p:sp>
      <p:sp>
        <p:nvSpPr>
          <p:cNvPr id="34820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34819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4D90EC8-01E0-D14C-A1BE-288B12275710}" type="slidenum">
              <a:rPr lang="en-CA" sz="1400"/>
              <a:pPr eaLnBrk="1" hangingPunct="1"/>
              <a:t>7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23018122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302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CA" sz="3200" b="1">
                <a:latin typeface="Arial" charset="0"/>
              </a:rPr>
              <a:t>2. </a:t>
            </a:r>
            <a:r>
              <a:rPr lang="fr-CA" sz="3200" b="1">
                <a:latin typeface="Arial" charset="0"/>
              </a:rPr>
              <a:t>Interprétation de l’objet à l’aide de l’approche théorique </a:t>
            </a:r>
            <a:br>
              <a:rPr lang="fr-CA" sz="3200" b="1">
                <a:latin typeface="Arial" charset="0"/>
              </a:rPr>
            </a:br>
            <a:endParaRPr lang="en-CA" sz="3200" b="1">
              <a:latin typeface="Arial" charset="0"/>
            </a:endParaRPr>
          </a:p>
        </p:txBody>
      </p:sp>
      <p:sp>
        <p:nvSpPr>
          <p:cNvPr id="24581" name="Rectangle 3"/>
          <p:cNvSpPr>
            <a:spLocks noGrp="1" noChangeArrowheads="1"/>
          </p:cNvSpPr>
          <p:nvPr>
            <p:ph idx="1"/>
          </p:nvPr>
        </p:nvSpPr>
        <p:spPr>
          <a:xfrm>
            <a:off x="519113" y="1944688"/>
            <a:ext cx="8229600" cy="4437062"/>
          </a:xfrm>
        </p:spPr>
        <p:txBody>
          <a:bodyPr rtlCol="0">
            <a:normAutofit/>
          </a:bodyPr>
          <a:lstStyle/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Objectif =</a:t>
            </a:r>
            <a:r>
              <a:rPr lang="fr-CA" sz="2400" dirty="0">
                <a:latin typeface="Arial" charset="0"/>
                <a:ea typeface="+mn-ea"/>
                <a:cs typeface="+mn-cs"/>
              </a:rPr>
              <a:t> u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tiliser l’approche pour étudier la réalité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Pertinence d’une approche =</a:t>
            </a:r>
            <a:r>
              <a:rPr lang="fr-CA" sz="2400" dirty="0">
                <a:latin typeface="Arial" charset="0"/>
                <a:ea typeface="+mn-ea"/>
                <a:cs typeface="+mn-cs"/>
              </a:rPr>
              <a:t> 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capacité à expliquer des phénomènes réels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Montrer la capacité de l’approche à rendre compte de phénomènes réels 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Que nous fait comprendre cette approche par rapport à ce cas, cet objet, cette situation? (</a:t>
            </a:r>
            <a:r>
              <a:rPr lang="fr-CA" sz="2400" u="sng" dirty="0" smtClean="0">
                <a:latin typeface="Arial" charset="0"/>
                <a:ea typeface="+mn-ea"/>
                <a:cs typeface="+mn-cs"/>
              </a:rPr>
              <a:t>Facteurs explicatifs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)</a:t>
            </a:r>
            <a:endParaRPr lang="fr-CA" sz="2400" u="sng" dirty="0" smtClean="0">
              <a:latin typeface="Arial" charset="0"/>
              <a:ea typeface="+mn-ea"/>
              <a:cs typeface="+mn-cs"/>
            </a:endParaRP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u="sng" dirty="0" smtClean="0">
                <a:latin typeface="Arial" charset="0"/>
                <a:ea typeface="+mn-ea"/>
                <a:cs typeface="+mn-cs"/>
              </a:rPr>
              <a:t>Aspects inexpliqués ou mal expliqués</a:t>
            </a:r>
            <a:r>
              <a:rPr lang="fr-CA" sz="2400" dirty="0" smtClean="0">
                <a:latin typeface="Arial" charset="0"/>
                <a:ea typeface="+mn-ea"/>
                <a:cs typeface="+mn-cs"/>
              </a:rPr>
              <a:t>?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fr-CA" sz="2400" dirty="0" smtClean="0">
                <a:latin typeface="Arial" charset="0"/>
                <a:ea typeface="+mn-ea"/>
                <a:cs typeface="+mn-cs"/>
              </a:rPr>
              <a:t>L’approche permet-elle de faire des prédictions?</a:t>
            </a:r>
          </a:p>
          <a:p>
            <a:pPr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Char char="•"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  <a:p>
            <a:pPr marL="0" indent="0" fontAlgn="auto">
              <a:lnSpc>
                <a:spcPct val="110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fr-CA" sz="2400" dirty="0" smtClean="0">
              <a:latin typeface="Arial" charset="0"/>
              <a:ea typeface="+mn-ea"/>
              <a:cs typeface="+mn-cs"/>
            </a:endParaRP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36867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CA66E01-ED53-2749-9F4D-9A3C677D0C53}" type="slidenum">
              <a:rPr lang="en-CA" sz="1400"/>
              <a:pPr eaLnBrk="1" hangingPunct="1"/>
              <a:t>8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374641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5175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fr-CA" sz="3200" b="1" dirty="0">
                <a:latin typeface="Arial" charset="0"/>
              </a:rPr>
              <a:t>Section 3 du travail</a:t>
            </a:r>
            <a:br>
              <a:rPr lang="fr-CA" sz="3200" b="1" dirty="0">
                <a:latin typeface="Arial" charset="0"/>
              </a:rPr>
            </a:br>
            <a:r>
              <a:rPr lang="fr-CA" sz="3200" b="1" dirty="0">
                <a:latin typeface="Arial" charset="0"/>
              </a:rPr>
              <a:t>Comparaison des apports respectifs des approches à la compréhension de </a:t>
            </a:r>
            <a:r>
              <a:rPr lang="fr-CA" sz="3200" b="1" dirty="0" smtClean="0">
                <a:latin typeface="Arial" charset="0"/>
              </a:rPr>
              <a:t>l’objet </a:t>
            </a:r>
            <a:br>
              <a:rPr lang="fr-CA" sz="3200" b="1" dirty="0" smtClean="0">
                <a:latin typeface="Arial" charset="0"/>
              </a:rPr>
            </a:br>
            <a:r>
              <a:rPr lang="fr-CA" sz="3200" b="1" dirty="0" smtClean="0">
                <a:latin typeface="Arial" charset="0"/>
              </a:rPr>
              <a:t>(10 points) </a:t>
            </a:r>
            <a:r>
              <a:rPr lang="fr-CA" sz="3200" b="1" dirty="0">
                <a:latin typeface="Arial" charset="0"/>
              </a:rPr>
              <a:t/>
            </a:r>
            <a:br>
              <a:rPr lang="fr-CA" sz="3200" b="1" dirty="0">
                <a:latin typeface="Arial" charset="0"/>
              </a:rPr>
            </a:br>
            <a:endParaRPr lang="fr-CA" sz="3200" b="1" dirty="0">
              <a:latin typeface="Arial" charset="0"/>
            </a:endParaRPr>
          </a:p>
        </p:txBody>
      </p:sp>
      <p:sp>
        <p:nvSpPr>
          <p:cNvPr id="38914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76475"/>
            <a:ext cx="8424862" cy="52292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fr-CA" sz="2400" i="1">
                <a:latin typeface="Arial" charset="0"/>
              </a:rPr>
              <a:t>Comparer les deux approches quant à leur capacité d’expliquer l’enjeu, la situation, le phénomène ou le cas</a:t>
            </a:r>
          </a:p>
          <a:p>
            <a:pPr>
              <a:lnSpc>
                <a:spcPct val="90000"/>
              </a:lnSpc>
            </a:pPr>
            <a:endParaRPr lang="fr-CA" sz="2400" i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fr-CA" sz="2400" i="1">
                <a:latin typeface="Arial" charset="0"/>
              </a:rPr>
              <a:t>Montrer aussi s’il y a une des deux approches qui est plus appropriée que l’autre pour étudier ce qui est observé 	</a:t>
            </a:r>
          </a:p>
          <a:p>
            <a:pPr>
              <a:lnSpc>
                <a:spcPct val="90000"/>
              </a:lnSpc>
            </a:pPr>
            <a:endParaRPr lang="fr-CA" sz="2400" i="1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fr-CA" sz="2400" i="1">
                <a:latin typeface="Arial" charset="0"/>
              </a:rPr>
              <a:t>Expliquer enfin  dans quelle mesure ces approches se </a:t>
            </a:r>
            <a:r>
              <a:rPr lang="fr-CA" sz="2400" i="1" u="sng">
                <a:latin typeface="Arial" charset="0"/>
              </a:rPr>
              <a:t>renforcent</a:t>
            </a:r>
            <a:r>
              <a:rPr lang="fr-CA" sz="2400" i="1">
                <a:latin typeface="Arial" charset="0"/>
              </a:rPr>
              <a:t>, se </a:t>
            </a:r>
            <a:r>
              <a:rPr lang="fr-CA" sz="2400" i="1" u="sng">
                <a:latin typeface="Arial" charset="0"/>
              </a:rPr>
              <a:t>complètent </a:t>
            </a:r>
            <a:r>
              <a:rPr lang="fr-CA" sz="2400" i="1">
                <a:latin typeface="Arial" charset="0"/>
              </a:rPr>
              <a:t>ou se </a:t>
            </a:r>
            <a:r>
              <a:rPr lang="fr-CA" sz="2400" i="1" u="sng">
                <a:latin typeface="Arial" charset="0"/>
              </a:rPr>
              <a:t>contredisent</a:t>
            </a:r>
            <a:r>
              <a:rPr lang="fr-CA" sz="2400" i="1">
                <a:latin typeface="Arial" charset="0"/>
              </a:rPr>
              <a:t> dans leur explication ou leur compréhension de l’objet à l’étude (environ 1 page) (10 points)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CA" sz="1200">
                <a:solidFill>
                  <a:srgbClr val="FFFFFF"/>
                </a:solidFill>
              </a:rPr>
              <a:t> © Dufour-Poirier Mélanie, 2014</a:t>
            </a:r>
          </a:p>
        </p:txBody>
      </p:sp>
      <p:sp>
        <p:nvSpPr>
          <p:cNvPr id="38915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A6278DD-B752-5D44-8883-BB46F0E7320C}" type="slidenum">
              <a:rPr lang="en-CA" sz="1400"/>
              <a:pPr eaLnBrk="1" hangingPunct="1"/>
              <a:t>9</a:t>
            </a:fld>
            <a:endParaRPr lang="en-CA" sz="1400"/>
          </a:p>
        </p:txBody>
      </p:sp>
    </p:spTree>
    <p:extLst>
      <p:ext uri="{BB962C8B-B14F-4D97-AF65-F5344CB8AC3E}">
        <p14:creationId xmlns:p14="http://schemas.microsoft.com/office/powerpoint/2010/main" val="3267136599"/>
      </p:ext>
    </p:extLst>
  </p:cSld>
  <p:clrMapOvr>
    <a:masterClrMapping/>
  </p:clrMapOvr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685</Words>
  <Application>Microsoft Macintosh PowerPoint</Application>
  <PresentationFormat>Présentation à l'écran (4:3)</PresentationFormat>
  <Paragraphs>132</Paragraphs>
  <Slides>13</Slides>
  <Notes>12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Noir</vt:lpstr>
      <vt:lpstr>2. Objectifs du travail d’équipe (volet écrit) (110 points)</vt:lpstr>
      <vt:lpstr>Section 1 du travail Description d’un enjeu, une situation, un phénomène ou un cas en RI  - OBJET – (30 points)</vt:lpstr>
      <vt:lpstr>Exemples d’objet pour le travail d’équipe</vt:lpstr>
      <vt:lpstr>1ère partie de la section 2 du travail Description des approches (60 points)</vt:lpstr>
      <vt:lpstr>1ère partie de la section 2 du travail Description des approches </vt:lpstr>
      <vt:lpstr>2e partie de la section 2 du travail Choix et utilisation des approches</vt:lpstr>
      <vt:lpstr>2. Justification du choix des approches pour étudier l’objet privilégié</vt:lpstr>
      <vt:lpstr>2. Interprétation de l’objet à l’aide de l’approche théorique  </vt:lpstr>
      <vt:lpstr>Section 3 du travail Comparaison des apports respectifs des approches à la compréhension de l’objet  (10 points)  </vt:lpstr>
      <vt:lpstr>Comparaison des apports de chacune des approches</vt:lpstr>
      <vt:lpstr>2. Objectifs du travail d’équipe (volet oral) (10 points)</vt:lpstr>
      <vt:lpstr>Directives particulières relatives à la présentation orale</vt:lpstr>
      <vt:lpstr> Prochaine séance en classe  29-30 octobre</vt:lpstr>
    </vt:vector>
  </TitlesOfParts>
  <Company>Université de Montréal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2. Objectifs du travail d’équipe (volet écrit)</dc:title>
  <dc:creator>Mélanie Dufour-Poirier</dc:creator>
  <cp:lastModifiedBy>Mélanie Dufour-Poirier</cp:lastModifiedBy>
  <cp:revision>4</cp:revision>
  <dcterms:created xsi:type="dcterms:W3CDTF">2014-10-06T18:09:15Z</dcterms:created>
  <dcterms:modified xsi:type="dcterms:W3CDTF">2014-10-08T17:24:56Z</dcterms:modified>
</cp:coreProperties>
</file>